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9" r:id="rId4"/>
    <p:sldId id="308" r:id="rId5"/>
    <p:sldId id="261" r:id="rId6"/>
    <p:sldId id="260" r:id="rId7"/>
    <p:sldId id="281" r:id="rId8"/>
    <p:sldId id="282" r:id="rId9"/>
    <p:sldId id="298" r:id="rId10"/>
    <p:sldId id="283" r:id="rId11"/>
    <p:sldId id="299" r:id="rId12"/>
    <p:sldId id="284" r:id="rId13"/>
    <p:sldId id="285" r:id="rId14"/>
    <p:sldId id="301" r:id="rId15"/>
    <p:sldId id="286" r:id="rId16"/>
    <p:sldId id="309" r:id="rId17"/>
    <p:sldId id="287" r:id="rId18"/>
    <p:sldId id="310" r:id="rId19"/>
    <p:sldId id="288" r:id="rId20"/>
    <p:sldId id="302" r:id="rId21"/>
    <p:sldId id="289" r:id="rId22"/>
    <p:sldId id="290" r:id="rId23"/>
    <p:sldId id="303" r:id="rId24"/>
    <p:sldId id="291" r:id="rId25"/>
    <p:sldId id="305" r:id="rId26"/>
    <p:sldId id="292" r:id="rId27"/>
    <p:sldId id="293" r:id="rId28"/>
    <p:sldId id="306" r:id="rId29"/>
    <p:sldId id="295" r:id="rId30"/>
    <p:sldId id="307" r:id="rId31"/>
    <p:sldId id="297" r:id="rId32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660B1B-E2B8-4846-B5AB-EC68AC2D7C69}">
          <p14:sldIdLst>
            <p14:sldId id="256"/>
            <p14:sldId id="257"/>
            <p14:sldId id="279"/>
            <p14:sldId id="308"/>
            <p14:sldId id="261"/>
            <p14:sldId id="260"/>
            <p14:sldId id="281"/>
            <p14:sldId id="282"/>
            <p14:sldId id="298"/>
            <p14:sldId id="283"/>
            <p14:sldId id="299"/>
            <p14:sldId id="284"/>
            <p14:sldId id="285"/>
            <p14:sldId id="301"/>
            <p14:sldId id="286"/>
            <p14:sldId id="309"/>
            <p14:sldId id="287"/>
            <p14:sldId id="310"/>
            <p14:sldId id="288"/>
            <p14:sldId id="302"/>
            <p14:sldId id="289"/>
            <p14:sldId id="290"/>
            <p14:sldId id="303"/>
            <p14:sldId id="291"/>
            <p14:sldId id="305"/>
            <p14:sldId id="292"/>
            <p14:sldId id="293"/>
            <p14:sldId id="306"/>
            <p14:sldId id="295"/>
            <p14:sldId id="307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041" userDrawn="1">
          <p15:clr>
            <a:srgbClr val="A4A3A4"/>
          </p15:clr>
        </p15:guide>
        <p15:guide id="4" pos="3719" userDrawn="1">
          <p15:clr>
            <a:srgbClr val="A4A3A4"/>
          </p15:clr>
        </p15:guide>
        <p15:guide id="6" pos="5148" userDrawn="1">
          <p15:clr>
            <a:srgbClr val="A4A3A4"/>
          </p15:clr>
        </p15:guide>
        <p15:guide id="7" orient="horz" pos="2530" userDrawn="1">
          <p15:clr>
            <a:srgbClr val="A4A3A4"/>
          </p15:clr>
        </p15:guide>
        <p15:guide id="8" orient="horz" pos="2096" userDrawn="1">
          <p15:clr>
            <a:srgbClr val="A4A3A4"/>
          </p15:clr>
        </p15:guide>
        <p15:guide id="9" orient="horz" pos="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pper, Elizabeth" initials="TE" lastIdx="2" clrIdx="0">
    <p:extLst/>
  </p:cmAuthor>
  <p:cmAuthor id="2" name="Koubaa, Naima" initials="KN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E6"/>
    <a:srgbClr val="FFFFFF"/>
    <a:srgbClr val="A60000"/>
    <a:srgbClr val="3BA4F9"/>
    <a:srgbClr val="B5B5B5"/>
    <a:srgbClr val="A1C925"/>
    <a:srgbClr val="B9E247"/>
    <a:srgbClr val="EBB904"/>
    <a:srgbClr val="E5601C"/>
    <a:srgbClr val="54C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9" autoAdjust="0"/>
    <p:restoredTop sz="80116" autoAdjust="0"/>
  </p:normalViewPr>
  <p:slideViewPr>
    <p:cSldViewPr snapToGrid="0">
      <p:cViewPr varScale="1">
        <p:scale>
          <a:sx n="122" d="100"/>
          <a:sy n="122" d="100"/>
        </p:scale>
        <p:origin x="486" y="96"/>
      </p:cViewPr>
      <p:guideLst>
        <p:guide orient="horz" pos="962"/>
        <p:guide pos="2880"/>
        <p:guide pos="2041"/>
        <p:guide pos="3719"/>
        <p:guide pos="5148"/>
        <p:guide orient="horz" pos="2530"/>
        <p:guide orient="horz" pos="2096"/>
        <p:guide orient="horz" pos="237"/>
      </p:guideLst>
    </p:cSldViewPr>
  </p:slideViewPr>
  <p:outlineViewPr>
    <p:cViewPr>
      <p:scale>
        <a:sx n="33" d="100"/>
        <a:sy n="33" d="100"/>
      </p:scale>
      <p:origin x="0" y="-114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22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310D-8B5C-4CA7-8523-8D723CF8BD06}" type="datetimeFigureOut">
              <a:rPr lang="fr-BE" smtClean="0"/>
              <a:t>16-09-16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4E4DC-E02F-4612-AB7F-06EFD320FF8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095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114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78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852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bg>
      <p:bgPr>
        <a:gradFill flip="none" rotWithShape="1">
          <a:gsLst>
            <a:gs pos="0">
              <a:schemeClr val="tx2">
                <a:alpha val="50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 bwMode="gray">
          <a:xfrm>
            <a:off x="1379020" y="415089"/>
            <a:ext cx="4313321" cy="431332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185844" y="1001487"/>
            <a:ext cx="3399609" cy="1105990"/>
          </a:xfrm>
          <a:effectLst/>
        </p:spPr>
        <p:txBody>
          <a:bodyPr anchor="t">
            <a:normAutofit/>
          </a:bodyPr>
          <a:lstStyle>
            <a:lvl1pPr algn="l">
              <a:lnSpc>
                <a:spcPct val="70000"/>
              </a:lnSpc>
              <a:defRPr sz="4800" b="1" cap="small" baseline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Farming in</a:t>
            </a:r>
            <a:endParaRPr lang="fr-B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924594" y="2133600"/>
            <a:ext cx="1776549" cy="18549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840476" y="2103437"/>
            <a:ext cx="1593671" cy="2651099"/>
          </a:xfrm>
          <a:effectLst/>
        </p:spPr>
        <p:txBody>
          <a:bodyPr wrap="square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At the heart of all our lives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313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17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66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05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4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54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2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83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7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79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68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20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894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625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21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4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91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3238" y="1470620"/>
            <a:ext cx="7343775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02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7" r:id="rId10"/>
    <p:sldLayoutId id="2147483668" r:id="rId11"/>
    <p:sldLayoutId id="2147483656" r:id="rId12"/>
    <p:sldLayoutId id="2147483672" r:id="rId13"/>
    <p:sldLayoutId id="2147483669" r:id="rId14"/>
    <p:sldLayoutId id="2147483670" r:id="rId15"/>
    <p:sldLayoutId id="2147483663" r:id="rId16"/>
    <p:sldLayoutId id="2147483666" r:id="rId17"/>
    <p:sldLayoutId id="2147483664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1" latinLnBrk="0" hangingPunct="1">
        <a:lnSpc>
          <a:spcPct val="70000"/>
        </a:lnSpc>
        <a:spcBef>
          <a:spcPct val="0"/>
        </a:spcBef>
        <a:buNone/>
        <a:defRPr sz="4800" b="1" kern="1200" cap="small" baseline="0">
          <a:solidFill>
            <a:schemeClr val="tx2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pos="54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agriculture/index_bg.ht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84856" y="809564"/>
            <a:ext cx="2776378" cy="1239671"/>
          </a:xfrm>
        </p:spPr>
        <p:txBody>
          <a:bodyPr>
            <a:noAutofit/>
          </a:bodyPr>
          <a:lstStyle/>
          <a:p>
            <a:r>
              <a:rPr lang="ru-RU" sz="3000" dirty="0" err="1"/>
              <a:t>Селското</a:t>
            </a:r>
            <a:r>
              <a:rPr lang="ru-RU" sz="3000" dirty="0"/>
              <a:t> </a:t>
            </a: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err="1" smtClean="0"/>
              <a:t>стопанство</a:t>
            </a:r>
            <a:r>
              <a:rPr lang="bg-BG" sz="3000" dirty="0" smtClean="0"/>
              <a:t>:</a:t>
            </a:r>
            <a:br>
              <a:rPr lang="bg-BG" sz="3000" dirty="0" smtClean="0"/>
            </a:br>
            <a:r>
              <a:rPr lang="ru-RU" sz="3000" dirty="0" smtClean="0"/>
              <a:t>в </a:t>
            </a:r>
            <a:r>
              <a:rPr lang="ru-RU" sz="3000" dirty="0" err="1" smtClean="0"/>
              <a:t>основата</a:t>
            </a:r>
            <a:r>
              <a:rPr lang="ru-RU" sz="3000" dirty="0" smtClean="0"/>
              <a:t> </a:t>
            </a:r>
            <a:br>
              <a:rPr lang="ru-RU" sz="3000" dirty="0" smtClean="0"/>
            </a:br>
            <a:r>
              <a:rPr lang="ru-RU" sz="3000" dirty="0" smtClean="0"/>
              <a:t>на </a:t>
            </a:r>
            <a:r>
              <a:rPr lang="ru-RU" sz="3000" dirty="0" err="1" smtClean="0"/>
              <a:t>нашия</a:t>
            </a:r>
            <a:r>
              <a:rPr lang="ru-RU" sz="3000" dirty="0" smtClean="0"/>
              <a:t> живот</a:t>
            </a:r>
            <a:endParaRPr lang="fr-BE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823003" y="2208273"/>
            <a:ext cx="1809826" cy="2451090"/>
          </a:xfrm>
        </p:spPr>
        <p:txBody>
          <a:bodyPr/>
          <a:lstStyle/>
          <a:p>
            <a:r>
              <a:rPr lang="ru-RU" dirty="0"/>
              <a:t>Производство на храна, грижа за околната среда, развитие на селските райони</a:t>
            </a:r>
          </a:p>
        </p:txBody>
      </p:sp>
    </p:spTree>
    <p:extLst>
      <p:ext uri="{BB962C8B-B14F-4D97-AF65-F5344CB8AC3E}">
        <p14:creationId xmlns:p14="http://schemas.microsoft.com/office/powerpoint/2010/main" val="31501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gray">
          <a:xfrm>
            <a:off x="5099669" y="1021220"/>
            <a:ext cx="5990309" cy="5990309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6589713" cy="994172"/>
          </a:xfrm>
        </p:spPr>
        <p:txBody>
          <a:bodyPr/>
          <a:lstStyle/>
          <a:p>
            <a:pPr marL="630238" indent="-630238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Проследима храна </a:t>
            </a:r>
            <a:r>
              <a:rPr lang="fr-B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стопанството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fr-B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трапезата</a:t>
            </a:r>
            <a:endParaRPr lang="fr-B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903912" y="2237828"/>
            <a:ext cx="3011487" cy="263086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Иван и Мария поставят </a:t>
            </a:r>
            <a:r>
              <a:rPr lang="ru-RU" b="1" dirty="0"/>
              <a:t>ушни марки </a:t>
            </a:r>
            <a:r>
              <a:rPr lang="ru-RU" dirty="0"/>
              <a:t>на родените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стопанството агнета</a:t>
            </a:r>
            <a:r>
              <a:rPr lang="ru-RU" dirty="0" smtClean="0"/>
              <a:t>.</a:t>
            </a:r>
            <a:endParaRPr lang="fr-BE" dirty="0" smtClean="0"/>
          </a:p>
          <a:p>
            <a:r>
              <a:rPr lang="ru-RU" dirty="0"/>
              <a:t>Всяка марка </a:t>
            </a:r>
            <a:r>
              <a:rPr lang="ru-RU" dirty="0" err="1"/>
              <a:t>съдържа</a:t>
            </a:r>
            <a:r>
              <a:rPr lang="ru-RU" dirty="0"/>
              <a:t> </a:t>
            </a:r>
            <a:r>
              <a:rPr lang="ru-RU" b="1" dirty="0" smtClean="0"/>
              <a:t>код</a:t>
            </a:r>
            <a:r>
              <a:rPr lang="ru-RU" dirty="0" smtClean="0"/>
              <a:t>, </a:t>
            </a:r>
            <a:r>
              <a:rPr lang="ru-RU" b="1" dirty="0"/>
              <a:t>който</a:t>
            </a:r>
            <a:r>
              <a:rPr lang="ru-RU" dirty="0"/>
              <a:t> </a:t>
            </a:r>
            <a:r>
              <a:rPr lang="ru-RU" b="1" dirty="0"/>
              <a:t>идентифицира</a:t>
            </a:r>
            <a:r>
              <a:rPr lang="ru-RU" dirty="0"/>
              <a:t> </a:t>
            </a:r>
            <a:r>
              <a:rPr lang="ru-RU" dirty="0" smtClean="0"/>
              <a:t>агнето</a:t>
            </a:r>
            <a:r>
              <a:rPr lang="fr-BE" dirty="0" smtClean="0"/>
              <a:t>. </a:t>
            </a:r>
          </a:p>
          <a:p>
            <a:r>
              <a:rPr lang="ru-RU" dirty="0"/>
              <a:t>Това означава, че ако агнето бъде продадено на пазара, купувачът ще знае неговия произход</a:t>
            </a:r>
            <a:r>
              <a:rPr lang="ru-RU" dirty="0" smtClean="0"/>
              <a:t>.</a:t>
            </a:r>
            <a:endParaRPr lang="fr-BE" dirty="0" smtClean="0"/>
          </a:p>
        </p:txBody>
      </p:sp>
      <p:sp>
        <p:nvSpPr>
          <p:cNvPr id="7" name="Oval 6"/>
          <p:cNvSpPr/>
          <p:nvPr/>
        </p:nvSpPr>
        <p:spPr bwMode="gray">
          <a:xfrm>
            <a:off x="3520825" y="2487744"/>
            <a:ext cx="891377" cy="891377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8" name="Oval 7"/>
          <p:cNvSpPr/>
          <p:nvPr/>
        </p:nvSpPr>
        <p:spPr bwMode="gray">
          <a:xfrm>
            <a:off x="2449215" y="3677353"/>
            <a:ext cx="424132" cy="42413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03237" y="1549419"/>
            <a:ext cx="2340000" cy="234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 bwMode="gray">
          <a:xfrm>
            <a:off x="341447" y="3994574"/>
            <a:ext cx="5797282" cy="5797282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Oval 21"/>
          <p:cNvSpPr/>
          <p:nvPr/>
        </p:nvSpPr>
        <p:spPr bwMode="gray">
          <a:xfrm>
            <a:off x="6177136" y="3580825"/>
            <a:ext cx="1717789" cy="171778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1" name="Oval 20"/>
          <p:cNvSpPr/>
          <p:nvPr/>
        </p:nvSpPr>
        <p:spPr bwMode="gray">
          <a:xfrm>
            <a:off x="7723359" y="464731"/>
            <a:ext cx="2460935" cy="2460935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Oval 19"/>
          <p:cNvSpPr/>
          <p:nvPr/>
        </p:nvSpPr>
        <p:spPr bwMode="gray">
          <a:xfrm>
            <a:off x="3462090" y="1544863"/>
            <a:ext cx="7261719" cy="726171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60763" y="1171847"/>
            <a:ext cx="2880000" cy="288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57" t="-4703" r="-2306" b="-3481"/>
          <a:stretch/>
        </p:blipFill>
        <p:spPr bwMode="gray">
          <a:xfrm>
            <a:off x="7200763" y="3289671"/>
            <a:ext cx="1637610" cy="1620000"/>
          </a:xfrm>
          <a:prstGeom prst="ellipse">
            <a:avLst/>
          </a:prstGeom>
          <a:solidFill>
            <a:srgbClr val="FFFFFF"/>
          </a:solidFill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4300193" y="1756847"/>
            <a:ext cx="1800000" cy="180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6589713" cy="994172"/>
          </a:xfrm>
        </p:spPr>
        <p:txBody>
          <a:bodyPr/>
          <a:lstStyle/>
          <a:p>
            <a:pPr marL="628650" indent="-628650"/>
            <a:r>
              <a:rPr lang="en-US" sz="4000" dirty="0" smtClean="0"/>
              <a:t>2. </a:t>
            </a:r>
            <a:r>
              <a:rPr lang="ru-RU" sz="4000" dirty="0"/>
              <a:t>Проследима храна – от стопанството </a:t>
            </a:r>
            <a:r>
              <a:rPr lang="ru-RU" sz="4000" dirty="0" smtClean="0"/>
              <a:t>до</a:t>
            </a:r>
            <a:r>
              <a:rPr lang="fr-BE" sz="4000" dirty="0" smtClean="0"/>
              <a:t> </a:t>
            </a:r>
            <a:r>
              <a:rPr lang="ru-RU" sz="4000" dirty="0" smtClean="0"/>
              <a:t>трапезата</a:t>
            </a:r>
            <a:endParaRPr lang="fr-B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40" y="1393346"/>
            <a:ext cx="3423422" cy="3263504"/>
          </a:xfrm>
        </p:spPr>
        <p:txBody>
          <a:bodyPr/>
          <a:lstStyle/>
          <a:p>
            <a:r>
              <a:rPr lang="ru-RU" b="1" dirty="0"/>
              <a:t>Други продукти </a:t>
            </a:r>
            <a:r>
              <a:rPr lang="ru-RU" dirty="0"/>
              <a:t>от ЕС </a:t>
            </a:r>
            <a:r>
              <a:rPr lang="ru-RU" b="1" dirty="0"/>
              <a:t>също</a:t>
            </a:r>
            <a:r>
              <a:rPr lang="ru-RU" dirty="0"/>
              <a:t> </a:t>
            </a:r>
            <a:r>
              <a:rPr lang="ru-RU" b="1" dirty="0"/>
              <a:t>могат</a:t>
            </a:r>
            <a:r>
              <a:rPr lang="ru-RU" dirty="0"/>
              <a:t> </a:t>
            </a:r>
            <a:r>
              <a:rPr lang="ru-RU" b="1" dirty="0"/>
              <a:t>да</a:t>
            </a:r>
            <a:r>
              <a:rPr lang="ru-RU" dirty="0"/>
              <a:t> </a:t>
            </a:r>
            <a:r>
              <a:rPr lang="ru-RU" b="1" dirty="0"/>
              <a:t>се</a:t>
            </a:r>
            <a:r>
              <a:rPr lang="ru-RU" dirty="0"/>
              <a:t> </a:t>
            </a:r>
            <a:r>
              <a:rPr lang="ru-RU" b="1" dirty="0"/>
              <a:t>проследяват</a:t>
            </a:r>
            <a:r>
              <a:rPr lang="ru-RU" dirty="0"/>
              <a:t> – например яйцата по маркировката върху тях и тяхната опаковка (включва също информация за размера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начина на производство</a:t>
            </a:r>
            <a:r>
              <a:rPr lang="ru-RU" dirty="0" smtClean="0"/>
              <a:t>)</a:t>
            </a:r>
            <a:r>
              <a:rPr lang="en-IE" dirty="0" smtClean="0"/>
              <a:t>. </a:t>
            </a:r>
            <a:endParaRPr lang="fr-BE" dirty="0" smtClean="0"/>
          </a:p>
          <a:p>
            <a:r>
              <a:rPr lang="ru-RU" dirty="0"/>
              <a:t>По този начин ние, като потребители, знаем повече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за </a:t>
            </a:r>
            <a:r>
              <a:rPr lang="ru-RU" dirty="0"/>
              <a:t>това как е произведена храната </a:t>
            </a:r>
            <a:r>
              <a:rPr lang="ru-RU" dirty="0" smtClean="0"/>
              <a:t>ни</a:t>
            </a:r>
            <a:r>
              <a:rPr lang="fr-BE" dirty="0" smtClean="0"/>
              <a:t>.</a:t>
            </a:r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24" name="Oval 23"/>
          <p:cNvSpPr/>
          <p:nvPr/>
        </p:nvSpPr>
        <p:spPr bwMode="gray">
          <a:xfrm>
            <a:off x="3878664" y="3648075"/>
            <a:ext cx="1110334" cy="1110334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121" y="3241847"/>
            <a:ext cx="1619111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1" grpId="0" animBg="1"/>
      <p:bldP spid="20" grpId="0" animBg="1"/>
      <p:bldP spid="2" grpId="0"/>
      <p:bldP spid="3" grpId="0" uiExpand="1" build="p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342900" y="1673487"/>
            <a:ext cx="6096000" cy="6096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50" y="386968"/>
            <a:ext cx="5041900" cy="994172"/>
          </a:xfrm>
        </p:spPr>
        <p:txBody>
          <a:bodyPr/>
          <a:lstStyle/>
          <a:p>
            <a:r>
              <a:rPr lang="az-Cyrl-AZ" dirty="0"/>
              <a:t>Грижа за околната среда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65336" y="2665788"/>
            <a:ext cx="5041900" cy="3263504"/>
          </a:xfrm>
        </p:spPr>
        <p:txBody>
          <a:bodyPr/>
          <a:lstStyle/>
          <a:p>
            <a:r>
              <a:rPr lang="ru-RU" dirty="0"/>
              <a:t>Селските стопани използват </a:t>
            </a:r>
            <a:r>
              <a:rPr lang="ru-RU" b="1" dirty="0"/>
              <a:t>природните</a:t>
            </a:r>
            <a:r>
              <a:rPr lang="ru-RU" dirty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b="1" dirty="0" smtClean="0"/>
              <a:t>ресурси</a:t>
            </a:r>
            <a:r>
              <a:rPr lang="ru-RU" dirty="0" smtClean="0"/>
              <a:t> </a:t>
            </a:r>
            <a:r>
              <a:rPr lang="ru-RU" dirty="0"/>
              <a:t>(например почва, вода), за да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изкарват </a:t>
            </a:r>
            <a:r>
              <a:rPr lang="ru-RU" dirty="0"/>
              <a:t>прехраната </a:t>
            </a:r>
            <a:r>
              <a:rPr lang="ru-RU" dirty="0" smtClean="0"/>
              <a:t>си</a:t>
            </a:r>
            <a:r>
              <a:rPr lang="en-GB" dirty="0" smtClean="0"/>
              <a:t>.</a:t>
            </a:r>
          </a:p>
          <a:p>
            <a:r>
              <a:rPr lang="ru-RU" dirty="0"/>
              <a:t>Това означава, че те трябва </a:t>
            </a:r>
            <a:r>
              <a:rPr lang="ru-RU" b="1" dirty="0"/>
              <a:t>да</a:t>
            </a:r>
            <a:r>
              <a:rPr lang="ru-RU" dirty="0"/>
              <a:t> </a:t>
            </a:r>
            <a:r>
              <a:rPr lang="ru-RU" b="1" dirty="0"/>
              <a:t>ги</a:t>
            </a:r>
            <a:r>
              <a:rPr lang="ru-RU" dirty="0"/>
              <a:t> </a:t>
            </a:r>
            <a:r>
              <a:rPr lang="ru-RU" b="1" dirty="0"/>
              <a:t>опазват</a:t>
            </a:r>
            <a:r>
              <a:rPr lang="ru-RU" dirty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да се грижат за  земята, която обработват</a:t>
            </a:r>
            <a:r>
              <a:rPr lang="ru-RU" dirty="0" smtClean="0"/>
              <a:t>.</a:t>
            </a:r>
            <a:endParaRPr lang="en-IE" dirty="0" smtClean="0"/>
          </a:p>
          <a:p>
            <a:r>
              <a:rPr lang="ru-RU" dirty="0"/>
              <a:t>Така те </a:t>
            </a:r>
            <a:r>
              <a:rPr lang="ru-RU" b="1" dirty="0"/>
              <a:t>опазват биоразнообразието и съдействат за намаляване на последствията от изменението на климата</a:t>
            </a:r>
            <a:r>
              <a:rPr lang="ru-RU" dirty="0" smtClean="0"/>
              <a:t>.</a:t>
            </a:r>
            <a:endParaRPr lang="en-GB" dirty="0" smtClean="0"/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5336" y="-104439"/>
            <a:ext cx="1485714" cy="2628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6599239" y="2667918"/>
            <a:ext cx="1160713" cy="20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642937" y="413998"/>
            <a:ext cx="3306068" cy="3306068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gray">
          <a:xfrm>
            <a:off x="3604804" y="1527175"/>
            <a:ext cx="5749508" cy="5749508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96771" y="295528"/>
            <a:ext cx="6589712" cy="994172"/>
          </a:xfrm>
        </p:spPr>
        <p:txBody>
          <a:bodyPr/>
          <a:lstStyle/>
          <a:p>
            <a:pPr marL="628650" indent="-628650">
              <a:tabLst>
                <a:tab pos="1527175" algn="l"/>
              </a:tabLst>
            </a:pPr>
            <a:r>
              <a:rPr lang="en-US" sz="4000" dirty="0" smtClean="0"/>
              <a:t>1. </a:t>
            </a:r>
            <a:r>
              <a:rPr lang="ru-RU" sz="4000" dirty="0"/>
              <a:t>Устойчиво селскостопанско производство </a:t>
            </a:r>
            <a:r>
              <a:rPr lang="en-US" sz="4000" dirty="0"/>
              <a:t>–</a:t>
            </a:r>
            <a:r>
              <a:rPr lang="ru-RU" sz="4000" dirty="0" smtClean="0"/>
              <a:t> </a:t>
            </a:r>
            <a:r>
              <a:rPr lang="ru-RU" sz="4000" dirty="0"/>
              <a:t>с мисъл </a:t>
            </a:r>
            <a:r>
              <a:rPr lang="fr-BE" sz="4000" dirty="0" smtClean="0"/>
              <a:t/>
            </a:r>
            <a:br>
              <a:rPr lang="fr-BE" sz="4000" dirty="0" smtClean="0"/>
            </a:br>
            <a:r>
              <a:rPr lang="ru-RU" sz="4000" dirty="0" smtClean="0"/>
              <a:t>за </a:t>
            </a:r>
            <a:r>
              <a:rPr lang="ru-RU" sz="4000" dirty="0"/>
              <a:t>бъдещите </a:t>
            </a:r>
            <a:r>
              <a:rPr lang="ru-RU" sz="4000" dirty="0" smtClean="0"/>
              <a:t>поколения</a:t>
            </a:r>
            <a:endParaRPr lang="fr-BE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81931" y="2829124"/>
            <a:ext cx="1981200" cy="19812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925214" y="2088314"/>
            <a:ext cx="4218786" cy="3263504"/>
          </a:xfrm>
        </p:spPr>
        <p:txBody>
          <a:bodyPr/>
          <a:lstStyle/>
          <a:p>
            <a:r>
              <a:rPr lang="ru-RU" dirty="0"/>
              <a:t>Иван и Мария използват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устойчиви </a:t>
            </a:r>
            <a:r>
              <a:rPr lang="ru-RU" dirty="0"/>
              <a:t>методи за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селскостопанско производство</a:t>
            </a:r>
            <a:r>
              <a:rPr lang="en-IE" dirty="0" smtClean="0"/>
              <a:t>.</a:t>
            </a:r>
          </a:p>
          <a:p>
            <a:r>
              <a:rPr lang="ru-RU" dirty="0"/>
              <a:t>Те редуват отглежданите култури,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за </a:t>
            </a:r>
            <a:r>
              <a:rPr lang="ru-RU" dirty="0"/>
              <a:t>да осигурят достатъчно хранителни вещества в почвата</a:t>
            </a:r>
            <a:r>
              <a:rPr lang="ru-RU" dirty="0" smtClean="0"/>
              <a:t>.</a:t>
            </a:r>
            <a:endParaRPr lang="en-IE" dirty="0" smtClean="0"/>
          </a:p>
          <a:p>
            <a:r>
              <a:rPr lang="ru-RU" dirty="0"/>
              <a:t>Те пестят вода, като събират и използват дъждовна вода в стопанството</a:t>
            </a:r>
            <a:r>
              <a:rPr lang="en-IE" dirty="0" smtClean="0"/>
              <a:t>.</a:t>
            </a:r>
          </a:p>
          <a:p>
            <a:r>
              <a:rPr lang="ru-RU" dirty="0"/>
              <a:t>Те засаждат дървета и се грижат за тях, за да подобрят качеството на </a:t>
            </a:r>
            <a:r>
              <a:rPr lang="ru-RU" dirty="0" smtClean="0"/>
              <a:t>въздуха</a:t>
            </a:r>
            <a:r>
              <a:rPr lang="en-I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9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3038922" y="1381140"/>
            <a:ext cx="3057078" cy="3057078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295528"/>
            <a:ext cx="8137525" cy="994172"/>
          </a:xfrm>
        </p:spPr>
        <p:txBody>
          <a:bodyPr/>
          <a:lstStyle/>
          <a:p>
            <a:pPr marL="628650" indent="-628650"/>
            <a:r>
              <a:rPr lang="ru-RU" sz="4000" dirty="0"/>
              <a:t>1. Устойчиво селскостопанско производство – с мисъл </a:t>
            </a:r>
            <a:br>
              <a:rPr lang="ru-RU" sz="4000" dirty="0"/>
            </a:br>
            <a:r>
              <a:rPr lang="ru-RU" sz="4000" dirty="0"/>
              <a:t>за бъдещите поколения</a:t>
            </a:r>
            <a:endParaRPr lang="fr-B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038922" y="1381140"/>
            <a:ext cx="3057077" cy="3061478"/>
          </a:xfrm>
        </p:spPr>
        <p:txBody>
          <a:bodyPr anchor="ctr"/>
          <a:lstStyle/>
          <a:p>
            <a:pPr algn="ctr"/>
            <a:r>
              <a:rPr lang="ru-RU" dirty="0"/>
              <a:t>Използвайки разумно природните ресурси, селските стопани се грижат земята да остане плодородна и ние да можем да използваме </a:t>
            </a:r>
            <a:r>
              <a:rPr lang="ru-RU" dirty="0" smtClean="0"/>
              <a:t>селските</a:t>
            </a:r>
            <a:r>
              <a:rPr lang="fr-BE" dirty="0" smtClean="0"/>
              <a:t> </a:t>
            </a:r>
            <a:r>
              <a:rPr lang="ru-RU" dirty="0" smtClean="0"/>
              <a:t>области </a:t>
            </a:r>
            <a:r>
              <a:rPr lang="ru-RU" dirty="0"/>
              <a:t>и в </a:t>
            </a:r>
            <a:r>
              <a:rPr lang="ru-RU" dirty="0" smtClean="0"/>
              <a:t>бъдеще</a:t>
            </a:r>
            <a:r>
              <a:rPr lang="fr-B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86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pPr marL="630238" indent="-630238"/>
            <a:r>
              <a:rPr lang="en-US" dirty="0" smtClean="0"/>
              <a:t>2. </a:t>
            </a:r>
            <a:r>
              <a:rPr lang="az-Cyrl-AZ" dirty="0"/>
              <a:t>Запазване на биоразнообразието</a:t>
            </a:r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69039" y="1261284"/>
            <a:ext cx="1819275" cy="1809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1" b="1465"/>
          <a:stretch/>
        </p:blipFill>
        <p:spPr bwMode="gray">
          <a:xfrm>
            <a:off x="6803459" y="2575306"/>
            <a:ext cx="2385000" cy="2381251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3049" y="1707400"/>
            <a:ext cx="162587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42247" y="2763242"/>
            <a:ext cx="748241" cy="13238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943100" y="1470620"/>
            <a:ext cx="3686176" cy="3263504"/>
          </a:xfrm>
        </p:spPr>
        <p:txBody>
          <a:bodyPr/>
          <a:lstStyle/>
          <a:p>
            <a:r>
              <a:rPr lang="ru-RU" dirty="0"/>
              <a:t>Растенията, животните и насекомите са необходими за поддържане на селските райони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добро </a:t>
            </a:r>
            <a:r>
              <a:rPr lang="ru-RU" dirty="0" smtClean="0"/>
              <a:t>състояние</a:t>
            </a:r>
            <a:r>
              <a:rPr lang="fr-BE" dirty="0" smtClean="0"/>
              <a:t>.</a:t>
            </a:r>
          </a:p>
          <a:p>
            <a:r>
              <a:rPr lang="ru-RU" dirty="0"/>
              <a:t>Иван и Мария се грижат за живите плетове в тяхното стопанство и внимават да не ги подрязват през периода на гнездене на птиците</a:t>
            </a:r>
            <a:r>
              <a:rPr lang="en-IE" dirty="0" smtClean="0"/>
              <a:t>.</a:t>
            </a:r>
          </a:p>
          <a:p>
            <a:r>
              <a:rPr lang="ru-RU" dirty="0"/>
              <a:t>Те поддържат пасища, където растат диви цветя, привличащи пчелите и другите насекоми</a:t>
            </a:r>
            <a:r>
              <a:rPr lang="fr-B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2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gray">
          <a:xfrm>
            <a:off x="-175846" y="-5309453"/>
            <a:ext cx="9495692" cy="9495692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470620"/>
            <a:ext cx="4678933" cy="1856780"/>
          </a:xfrm>
        </p:spPr>
        <p:txBody>
          <a:bodyPr/>
          <a:lstStyle/>
          <a:p>
            <a:r>
              <a:rPr lang="ru-RU" dirty="0"/>
              <a:t>Те използват органичен оборски тор,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който </a:t>
            </a:r>
            <a:r>
              <a:rPr lang="ru-RU" dirty="0"/>
              <a:t>не съдържа вредни химични </a:t>
            </a:r>
            <a:r>
              <a:rPr lang="ru-RU" dirty="0" smtClean="0"/>
              <a:t>вещества</a:t>
            </a:r>
            <a:r>
              <a:rPr lang="en-IE" dirty="0" smtClean="0"/>
              <a:t>.</a:t>
            </a:r>
          </a:p>
          <a:p>
            <a:r>
              <a:rPr lang="ru-RU" dirty="0"/>
              <a:t>Така те опазват и увеличават биоразнообразието в тяхното </a:t>
            </a:r>
            <a:r>
              <a:rPr lang="ru-RU" dirty="0" smtClean="0"/>
              <a:t>стопанство</a:t>
            </a:r>
            <a:r>
              <a:rPr lang="fr-BE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224341" y="2763242"/>
            <a:ext cx="748241" cy="13238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pPr marL="630238" indent="-630238"/>
            <a:r>
              <a:rPr lang="en-US" dirty="0"/>
              <a:t>2. </a:t>
            </a:r>
            <a:r>
              <a:rPr lang="az-Cyrl-AZ" dirty="0"/>
              <a:t>Запазване на биоразнообразието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79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2326436" y="3129631"/>
            <a:ext cx="9979025" cy="99790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6589712" cy="994172"/>
          </a:xfrm>
        </p:spPr>
        <p:txBody>
          <a:bodyPr/>
          <a:lstStyle/>
          <a:p>
            <a:pPr marL="628650" indent="-628650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Мерки за смекчаване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последствията от изменението на </a:t>
            </a: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климата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7" y="3677679"/>
            <a:ext cx="5614099" cy="1167469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/>
              <a:t>Изменението на климата създава проблеми на </a:t>
            </a: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ru-RU" sz="1600" dirty="0" smtClean="0"/>
              <a:t>селските </a:t>
            </a:r>
            <a:r>
              <a:rPr lang="ru-RU" sz="1600" dirty="0"/>
              <a:t>стопани, например суша и недостиг на вода </a:t>
            </a: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ru-RU" sz="1600" dirty="0" smtClean="0"/>
              <a:t>или </a:t>
            </a:r>
            <a:r>
              <a:rPr lang="ru-RU" sz="1600" dirty="0"/>
              <a:t>зимни </a:t>
            </a:r>
            <a:r>
              <a:rPr lang="ru-RU" sz="1600" dirty="0" smtClean="0"/>
              <a:t>бури</a:t>
            </a:r>
            <a:r>
              <a:rPr lang="fr-BE" sz="1600" dirty="0" smtClean="0"/>
              <a:t>. </a:t>
            </a:r>
          </a:p>
          <a:p>
            <a:r>
              <a:rPr lang="ru-RU" sz="1600" dirty="0"/>
              <a:t>Иван и Мария използват устойчиви селскостопански методи, които позволяват да се запазват природните ресурси</a:t>
            </a:r>
            <a:r>
              <a:rPr lang="fr-BE" sz="1600" dirty="0" smtClean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7217400" y="764623"/>
            <a:ext cx="163218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6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835025" y="1527175"/>
            <a:ext cx="6321425" cy="63214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6589712" cy="994172"/>
          </a:xfrm>
        </p:spPr>
        <p:txBody>
          <a:bodyPr/>
          <a:lstStyle/>
          <a:p>
            <a:pPr marL="628650" indent="-628650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Мерки за смекчаване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последствията от изменението на климата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2384623"/>
            <a:ext cx="4215066" cy="1999808"/>
          </a:xfrm>
        </p:spPr>
        <p:txBody>
          <a:bodyPr>
            <a:normAutofit/>
          </a:bodyPr>
          <a:lstStyle/>
          <a:p>
            <a:r>
              <a:rPr lang="ru-RU" sz="1600" dirty="0"/>
              <a:t>Те се грижат да опазват и увеличават биоразнообразието в тяхното стопанство</a:t>
            </a:r>
            <a:r>
              <a:rPr lang="fr-BE" sz="1600" dirty="0" smtClean="0"/>
              <a:t>.</a:t>
            </a:r>
          </a:p>
          <a:p>
            <a:r>
              <a:rPr lang="ru-RU" sz="1600" dirty="0"/>
              <a:t>Те също така произвеждат сами част от необходимата за стопанството им електроенергия (използват слънчеви панели</a:t>
            </a:r>
            <a:r>
              <a:rPr lang="ru-RU" sz="1600" dirty="0" smtClean="0"/>
              <a:t>)</a:t>
            </a:r>
            <a:r>
              <a:rPr lang="fr-BE" sz="1600" dirty="0" smtClean="0"/>
              <a:t>.</a:t>
            </a:r>
          </a:p>
          <a:p>
            <a:r>
              <a:rPr lang="ru-RU" sz="1600" dirty="0"/>
              <a:t>Всичко това помага за намаляване на последствията от </a:t>
            </a:r>
            <a:r>
              <a:rPr lang="ru-RU" sz="1600" dirty="0" smtClean="0"/>
              <a:t>изменението </a:t>
            </a:r>
            <a:r>
              <a:rPr lang="ru-RU" sz="1600" dirty="0"/>
              <a:t>на </a:t>
            </a:r>
            <a:r>
              <a:rPr lang="ru-RU" sz="1600" dirty="0" smtClean="0"/>
              <a:t>климата</a:t>
            </a:r>
            <a:r>
              <a:rPr lang="fr-BE" sz="1600" dirty="0" smtClean="0"/>
              <a:t>.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6018798" y="2851485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7381735" y="-1093339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23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144378" y="3327400"/>
            <a:ext cx="8855244" cy="88552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249808"/>
            <a:ext cx="7669212" cy="994172"/>
          </a:xfrm>
        </p:spPr>
        <p:txBody>
          <a:bodyPr/>
          <a:lstStyle/>
          <a:p>
            <a:pPr marL="628650" indent="-628650"/>
            <a:r>
              <a:rPr lang="en-US" dirty="0" smtClean="0"/>
              <a:t>4. </a:t>
            </a:r>
            <a:r>
              <a:rPr lang="ru-RU" dirty="0"/>
              <a:t>Мерки срещу разхищаването на храна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09360" y="1283955"/>
            <a:ext cx="3780344" cy="3263504"/>
          </a:xfrm>
        </p:spPr>
        <p:txBody>
          <a:bodyPr/>
          <a:lstStyle/>
          <a:p>
            <a:r>
              <a:rPr lang="ru-RU" dirty="0"/>
              <a:t>Всяка година в ЕС се изхвърлят </a:t>
            </a:r>
            <a:r>
              <a:rPr lang="fr-BE" smtClean="0"/>
              <a:t/>
            </a:r>
            <a:br>
              <a:rPr lang="fr-BE" smtClean="0"/>
            </a:br>
            <a:r>
              <a:rPr lang="fr-BE" smtClean="0"/>
              <a:t>9</a:t>
            </a:r>
            <a:r>
              <a:rPr lang="ru-RU" smtClean="0"/>
              <a:t>0 </a:t>
            </a:r>
            <a:r>
              <a:rPr lang="ru-RU" dirty="0"/>
              <a:t>млн. тона храна (по време на производството, транспортирането и консумацията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endParaRPr lang="en-IE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" b="10285"/>
          <a:stretch/>
        </p:blipFill>
        <p:spPr bwMode="gray">
          <a:xfrm>
            <a:off x="5929011" y="2909159"/>
            <a:ext cx="1923750" cy="19240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30"/>
          <a:stretch/>
        </p:blipFill>
        <p:spPr bwMode="gray">
          <a:xfrm>
            <a:off x="1141057" y="2367451"/>
            <a:ext cx="2396250" cy="2397703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5248656" y="1283955"/>
            <a:ext cx="3380994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Разхищават се ресурсите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(</a:t>
            </a:r>
            <a:r>
              <a:rPr lang="ru-RU" dirty="0"/>
              <a:t>енергия, горива, време и вода), изразходвани за отглеждане, прибиране, съхраняване, опаковане, транспортиране, продажба и готвене на храната</a:t>
            </a:r>
            <a:r>
              <a:rPr lang="ru-RU" dirty="0" smtClean="0"/>
              <a:t>.</a:t>
            </a:r>
            <a:endParaRPr lang="en-IE" dirty="0" smtClean="0"/>
          </a:p>
        </p:txBody>
      </p:sp>
      <p:pic>
        <p:nvPicPr>
          <p:cNvPr id="2050" name="Picture 2" descr="http://www.sdp2a.net/wp-content/uploads/2015/01/logo-recyclag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905897" y="3541682"/>
            <a:ext cx="1427746" cy="14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gray">
          <a:xfrm>
            <a:off x="-458899" y="-1720729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az-Cyrl-AZ" dirty="0"/>
              <a:t>Знаете ли, че…?</a:t>
            </a:r>
            <a:endParaRPr lang="fr-BE" dirty="0"/>
          </a:p>
        </p:txBody>
      </p:sp>
      <p:grpSp>
        <p:nvGrpSpPr>
          <p:cNvPr id="26" name="Group 25"/>
          <p:cNvGrpSpPr/>
          <p:nvPr/>
        </p:nvGrpSpPr>
        <p:grpSpPr bwMode="gray">
          <a:xfrm>
            <a:off x="394062" y="1491854"/>
            <a:ext cx="2582052" cy="2391821"/>
            <a:chOff x="394062" y="1491854"/>
            <a:chExt cx="2582052" cy="2391821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965087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 bwMode="gray">
            <a:xfrm>
              <a:off x="394062" y="1491854"/>
              <a:ext cx="25820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fr-BE" sz="2000" b="1" dirty="0" smtClean="0">
                  <a:solidFill>
                    <a:srgbClr val="54C0D4">
                      <a:lumMod val="50000"/>
                    </a:srgbClr>
                  </a:solidFill>
                </a:rPr>
                <a:t>28 </a:t>
              </a:r>
              <a:r>
                <a:rPr lang="ru-RU" sz="2000" b="1" dirty="0">
                  <a:solidFill>
                    <a:srgbClr val="54C0D4">
                      <a:lumMod val="50000"/>
                    </a:srgbClr>
                  </a:solidFill>
                </a:rPr>
                <a:t>страни </a:t>
              </a:r>
              <a:r>
                <a:rPr lang="fr-BE" sz="2000" dirty="0" smtClean="0">
                  <a:solidFill>
                    <a:srgbClr val="54C0D4">
                      <a:lumMod val="50000"/>
                    </a:srgbClr>
                  </a:solidFill>
                </a:rPr>
                <a:t/>
              </a:r>
              <a:br>
                <a:rPr lang="fr-BE" sz="2000" dirty="0" smtClean="0">
                  <a:solidFill>
                    <a:srgbClr val="54C0D4">
                      <a:lumMod val="50000"/>
                    </a:srgbClr>
                  </a:solidFill>
                </a:rPr>
              </a:br>
              <a:r>
                <a:rPr lang="ru-RU" sz="1600" dirty="0" smtClean="0">
                  <a:solidFill>
                    <a:srgbClr val="54C0D4">
                      <a:lumMod val="50000"/>
                    </a:srgbClr>
                  </a:solidFill>
                </a:rPr>
                <a:t>(</a:t>
              </a:r>
              <a:r>
                <a:rPr lang="ru-RU" sz="1600" dirty="0">
                  <a:solidFill>
                    <a:srgbClr val="54C0D4">
                      <a:lumMod val="50000"/>
                    </a:srgbClr>
                  </a:solidFill>
                </a:rPr>
                <a:t>държави членки) съставят Европейския съюз (ЕС)</a:t>
              </a:r>
            </a:p>
          </p:txBody>
        </p:sp>
      </p:grpSp>
      <p:grpSp>
        <p:nvGrpSpPr>
          <p:cNvPr id="27" name="Group 26"/>
          <p:cNvGrpSpPr/>
          <p:nvPr/>
        </p:nvGrpSpPr>
        <p:grpSpPr bwMode="gray">
          <a:xfrm>
            <a:off x="2855075" y="1491854"/>
            <a:ext cx="2122855" cy="2391821"/>
            <a:chOff x="2855075" y="1491854"/>
            <a:chExt cx="2122855" cy="2391821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196502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 bwMode="gray">
            <a:xfrm>
              <a:off x="2855075" y="1491854"/>
              <a:ext cx="212285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fr-BE" sz="2000" b="1" dirty="0" smtClean="0">
                  <a:solidFill>
                    <a:srgbClr val="54C0D4">
                      <a:lumMod val="50000"/>
                    </a:srgbClr>
                  </a:solidFill>
                </a:rPr>
                <a:t>500</a:t>
              </a:r>
              <a:endParaRPr lang="fr-BE" sz="1800" b="1" dirty="0">
                <a:solidFill>
                  <a:srgbClr val="54C0D4">
                    <a:lumMod val="50000"/>
                  </a:srgbClr>
                </a:solidFill>
              </a:endParaRPr>
            </a:p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az-Cyrl-AZ" sz="1600" dirty="0">
                  <a:solidFill>
                    <a:srgbClr val="54C0D4">
                      <a:lumMod val="50000"/>
                    </a:srgbClr>
                  </a:solidFill>
                </a:rPr>
                <a:t>млн. потребители</a:t>
              </a:r>
            </a:p>
          </p:txBody>
        </p:sp>
      </p:grpSp>
      <p:grpSp>
        <p:nvGrpSpPr>
          <p:cNvPr id="10" name="Group 9"/>
          <p:cNvGrpSpPr/>
          <p:nvPr/>
        </p:nvGrpSpPr>
        <p:grpSpPr bwMode="gray">
          <a:xfrm>
            <a:off x="5903913" y="1917095"/>
            <a:ext cx="2997221" cy="2997221"/>
            <a:chOff x="5978337" y="1917095"/>
            <a:chExt cx="2997221" cy="2997221"/>
          </a:xfrm>
        </p:grpSpPr>
        <p:sp>
          <p:nvSpPr>
            <p:cNvPr id="25" name="Oval 24"/>
            <p:cNvSpPr/>
            <p:nvPr/>
          </p:nvSpPr>
          <p:spPr bwMode="gray">
            <a:xfrm>
              <a:off x="5978337" y="1917095"/>
              <a:ext cx="2997221" cy="2997221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2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>
                <a:lnSpc>
                  <a:spcPct val="80000"/>
                </a:lnSpc>
              </a:pPr>
              <a:endParaRPr lang="fr-BE"/>
            </a:p>
          </p:txBody>
        </p:sp>
        <p:grpSp>
          <p:nvGrpSpPr>
            <p:cNvPr id="37" name="Group 36"/>
            <p:cNvGrpSpPr/>
            <p:nvPr/>
          </p:nvGrpSpPr>
          <p:grpSpPr bwMode="gray">
            <a:xfrm>
              <a:off x="6556763" y="3228505"/>
              <a:ext cx="1672798" cy="1494684"/>
              <a:chOff x="4052618" y="136043"/>
              <a:chExt cx="1546684" cy="128523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4217848" y="136043"/>
                <a:ext cx="1381454" cy="12852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ectangle 31"/>
              <p:cNvSpPr/>
              <p:nvPr/>
            </p:nvSpPr>
            <p:spPr bwMode="gray">
              <a:xfrm>
                <a:off x="4052618" y="218535"/>
                <a:ext cx="910287" cy="502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BE" sz="3200" dirty="0" smtClean="0">
                    <a:solidFill>
                      <a:schemeClr val="tx2">
                        <a:lumMod val="50000"/>
                      </a:schemeClr>
                    </a:solidFill>
                  </a:rPr>
                  <a:t>77</a:t>
                </a:r>
                <a:r>
                  <a:rPr lang="bg-BG" sz="900" dirty="0" smtClean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:r>
                  <a:rPr lang="fr-BE" sz="3200" dirty="0" smtClean="0">
                    <a:solidFill>
                      <a:schemeClr val="tx2">
                        <a:lumMod val="50000"/>
                      </a:schemeClr>
                    </a:solidFill>
                  </a:rPr>
                  <a:t>%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gray">
              <a:xfrm>
                <a:off x="4896642" y="543634"/>
                <a:ext cx="685049" cy="396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47</a:t>
                </a:r>
                <a:r>
                  <a:rPr lang="bg-BG" sz="900" dirty="0" smtClean="0">
                    <a:solidFill>
                      <a:srgbClr val="FFFFFF"/>
                    </a:solidFill>
                  </a:rPr>
                  <a:t> </a:t>
                </a:r>
                <a:r>
                  <a:rPr lang="fr-BE" sz="2400" dirty="0" smtClean="0">
                    <a:solidFill>
                      <a:srgbClr val="FFFFFF"/>
                    </a:solidFill>
                  </a:rPr>
                  <a:t>%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gray">
              <a:xfrm>
                <a:off x="4338087" y="931857"/>
                <a:ext cx="685050" cy="396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30</a:t>
                </a:r>
                <a:r>
                  <a:rPr lang="bg-BG" sz="900" dirty="0" smtClean="0">
                    <a:solidFill>
                      <a:srgbClr val="FFFFFF"/>
                    </a:solidFill>
                  </a:rPr>
                  <a:t> </a:t>
                </a:r>
                <a:r>
                  <a:rPr lang="fr-BE" sz="2400" dirty="0" smtClean="0">
                    <a:solidFill>
                      <a:srgbClr val="FFFFFF"/>
                    </a:solidFill>
                  </a:rPr>
                  <a:t>%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 bwMode="gray">
            <a:xfrm>
              <a:off x="6248080" y="2335391"/>
              <a:ext cx="2516055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az-Cyrl-AZ" sz="1600" dirty="0" smtClean="0">
                  <a:solidFill>
                    <a:srgbClr val="54C0D4">
                      <a:lumMod val="50000"/>
                    </a:srgbClr>
                  </a:solidFill>
                </a:rPr>
                <a:t>Над</a:t>
              </a:r>
              <a:r>
                <a:rPr lang="en-US" sz="1800" dirty="0" smtClean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en-US" sz="2000" b="1" dirty="0" smtClean="0">
                  <a:solidFill>
                    <a:srgbClr val="54C0D4">
                      <a:lumMod val="50000"/>
                    </a:srgbClr>
                  </a:solidFill>
                </a:rPr>
                <a:t>77</a:t>
              </a:r>
              <a:r>
                <a:rPr lang="bg-BG" sz="900" b="1" dirty="0" smtClean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en-US" sz="2000" b="1" dirty="0" smtClean="0">
                  <a:solidFill>
                    <a:srgbClr val="54C0D4">
                      <a:lumMod val="50000"/>
                    </a:srgbClr>
                  </a:solidFill>
                </a:rPr>
                <a:t>%</a:t>
              </a:r>
              <a:r>
                <a:rPr lang="en-US" sz="2000" dirty="0" smtClean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ru-RU" sz="1600" dirty="0" smtClean="0">
                  <a:solidFill>
                    <a:srgbClr val="54C0D4">
                      <a:lumMod val="50000"/>
                    </a:srgbClr>
                  </a:solidFill>
                </a:rPr>
                <a:t>от земите </a:t>
              </a:r>
              <a:r>
                <a:rPr lang="fr-BE" sz="1600" dirty="0" smtClean="0">
                  <a:solidFill>
                    <a:srgbClr val="54C0D4">
                      <a:lumMod val="50000"/>
                    </a:srgbClr>
                  </a:solidFill>
                </a:rPr>
                <a:t/>
              </a:r>
              <a:br>
                <a:rPr lang="fr-BE" sz="1600" dirty="0" smtClean="0">
                  <a:solidFill>
                    <a:srgbClr val="54C0D4">
                      <a:lumMod val="50000"/>
                    </a:srgbClr>
                  </a:solidFill>
                </a:rPr>
              </a:br>
              <a:r>
                <a:rPr lang="ru-RU" sz="1600" dirty="0" smtClean="0">
                  <a:solidFill>
                    <a:srgbClr val="54C0D4">
                      <a:lumMod val="50000"/>
                    </a:srgbClr>
                  </a:solidFill>
                </a:rPr>
                <a:t>в ЕС са в селски райони</a:t>
              </a:r>
              <a:r>
                <a:rPr lang="en-US" sz="1600" dirty="0" smtClean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ru-RU" sz="1600" dirty="0">
                  <a:solidFill>
                    <a:srgbClr val="54C0D4">
                      <a:lumMod val="50000"/>
                    </a:srgbClr>
                  </a:solidFill>
                </a:rPr>
                <a:t>(47</a:t>
              </a:r>
              <a:r>
                <a:rPr lang="ru-RU" sz="900" dirty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ru-RU" sz="1600" dirty="0">
                  <a:solidFill>
                    <a:srgbClr val="54C0D4">
                      <a:lumMod val="50000"/>
                    </a:srgbClr>
                  </a:solidFill>
                </a:rPr>
                <a:t>% обработваеми земи, 30</a:t>
              </a:r>
              <a:r>
                <a:rPr lang="ru-RU" sz="900" dirty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ru-RU" sz="1600" dirty="0">
                  <a:solidFill>
                    <a:srgbClr val="54C0D4">
                      <a:lumMod val="50000"/>
                    </a:srgbClr>
                  </a:solidFill>
                </a:rPr>
                <a:t>% гори</a:t>
              </a:r>
              <a:r>
                <a:rPr lang="ru-RU" sz="1600" dirty="0" smtClean="0">
                  <a:solidFill>
                    <a:srgbClr val="54C0D4">
                      <a:lumMod val="50000"/>
                    </a:srgbClr>
                  </a:solidFill>
                </a:rPr>
                <a:t>)</a:t>
              </a:r>
              <a:r>
                <a:rPr lang="fr-BE" sz="1600" dirty="0" smtClean="0">
                  <a:solidFill>
                    <a:srgbClr val="54C0D4">
                      <a:lumMod val="50000"/>
                    </a:srgbClr>
                  </a:solidFill>
                </a:rPr>
                <a:t>.</a:t>
              </a:r>
              <a:endParaRPr lang="en-US" sz="16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 bwMode="gray">
          <a:xfrm rot="5400000">
            <a:off x="993582" y="2388042"/>
            <a:ext cx="2114933" cy="1453649"/>
          </a:xfrm>
          <a:prstGeom prst="bentUpArrow">
            <a:avLst>
              <a:gd name="adj1" fmla="val 16723"/>
              <a:gd name="adj2" fmla="val 2500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Oval 3"/>
          <p:cNvSpPr/>
          <p:nvPr/>
        </p:nvSpPr>
        <p:spPr bwMode="gray">
          <a:xfrm>
            <a:off x="4280275" y="-1004110"/>
            <a:ext cx="5625349" cy="5625349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113338" y="386968"/>
            <a:ext cx="4211212" cy="994172"/>
          </a:xfrm>
        </p:spPr>
        <p:txBody>
          <a:bodyPr/>
          <a:lstStyle/>
          <a:p>
            <a:pPr marL="539750" indent="-539750"/>
            <a:r>
              <a:rPr lang="en-US" sz="4000" dirty="0" smtClean="0"/>
              <a:t>4. </a:t>
            </a:r>
            <a:r>
              <a:rPr lang="ru-RU" sz="4000" dirty="0" smtClean="0"/>
              <a:t>Мерки </a:t>
            </a:r>
            <a:r>
              <a:rPr lang="ru-RU" sz="4000" dirty="0"/>
              <a:t>срещу разхищаването на храна</a:t>
            </a:r>
            <a:endParaRPr lang="fr-B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650992" y="1452332"/>
            <a:ext cx="3225673" cy="3263504"/>
          </a:xfrm>
        </p:spPr>
        <p:txBody>
          <a:bodyPr/>
          <a:lstStyle/>
          <a:p>
            <a:r>
              <a:rPr lang="ru-RU" dirty="0"/>
              <a:t>Иван и Мария се опитват да намалят количествата изхвърляна храна в тяхното стопанство, като прибират, съхраняват </a:t>
            </a:r>
            <a:r>
              <a:rPr lang="ru-RU" dirty="0" smtClean="0"/>
              <a:t>и </a:t>
            </a:r>
            <a:r>
              <a:rPr lang="ru-RU" dirty="0"/>
              <a:t>транспортират отглежданите житни култури, колкото е възможно </a:t>
            </a:r>
            <a:r>
              <a:rPr lang="ru-RU" dirty="0" smtClean="0"/>
              <a:t>по-добре</a:t>
            </a:r>
            <a:r>
              <a:rPr lang="en-IE" dirty="0" smtClean="0"/>
              <a:t>.</a:t>
            </a:r>
          </a:p>
          <a:p>
            <a:r>
              <a:rPr lang="ru-RU" dirty="0"/>
              <a:t>Храната, която изхвърлят като потребители, използват за получаване на </a:t>
            </a:r>
            <a:r>
              <a:rPr lang="ru-RU" dirty="0" smtClean="0"/>
              <a:t>компост</a:t>
            </a:r>
            <a:r>
              <a:rPr lang="en-IE" dirty="0" smtClean="0"/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302" y="400358"/>
            <a:ext cx="1800000" cy="1800000"/>
            <a:chOff x="2000251" y="-4763"/>
            <a:chExt cx="5145088" cy="5148263"/>
          </a:xfrm>
          <a:solidFill>
            <a:schemeClr val="accent4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00251" y="-4763"/>
              <a:ext cx="5145088" cy="5148263"/>
            </a:xfrm>
            <a:custGeom>
              <a:avLst/>
              <a:gdLst>
                <a:gd name="T0" fmla="*/ 3167 w 7206"/>
                <a:gd name="T1" fmla="*/ 7183 h 7211"/>
                <a:gd name="T2" fmla="*/ 1299 w 7206"/>
                <a:gd name="T3" fmla="*/ 6376 h 7211"/>
                <a:gd name="T4" fmla="*/ 64 w 7206"/>
                <a:gd name="T5" fmla="*/ 4267 h 7211"/>
                <a:gd name="T6" fmla="*/ 12 w 7206"/>
                <a:gd name="T7" fmla="*/ 3332 h 7211"/>
                <a:gd name="T8" fmla="*/ 954 w 7206"/>
                <a:gd name="T9" fmla="*/ 1162 h 7211"/>
                <a:gd name="T10" fmla="*/ 2894 w 7206"/>
                <a:gd name="T11" fmla="*/ 75 h 7211"/>
                <a:gd name="T12" fmla="*/ 4736 w 7206"/>
                <a:gd name="T13" fmla="*/ 185 h 7211"/>
                <a:gd name="T14" fmla="*/ 6808 w 7206"/>
                <a:gd name="T15" fmla="*/ 1950 h 7211"/>
                <a:gd name="T16" fmla="*/ 7200 w 7206"/>
                <a:gd name="T17" fmla="*/ 3446 h 7211"/>
                <a:gd name="T18" fmla="*/ 6619 w 7206"/>
                <a:gd name="T19" fmla="*/ 5587 h 7211"/>
                <a:gd name="T20" fmla="*/ 5270 w 7206"/>
                <a:gd name="T21" fmla="*/ 6803 h 7211"/>
                <a:gd name="T22" fmla="*/ 3942 w 7206"/>
                <a:gd name="T23" fmla="*/ 7192 h 7211"/>
                <a:gd name="T24" fmla="*/ 2061 w 7206"/>
                <a:gd name="T25" fmla="*/ 2631 h 7211"/>
                <a:gd name="T26" fmla="*/ 2119 w 7206"/>
                <a:gd name="T27" fmla="*/ 3852 h 7211"/>
                <a:gd name="T28" fmla="*/ 2175 w 7206"/>
                <a:gd name="T29" fmla="*/ 4929 h 7211"/>
                <a:gd name="T30" fmla="*/ 2226 w 7206"/>
                <a:gd name="T31" fmla="*/ 5950 h 7211"/>
                <a:gd name="T32" fmla="*/ 2287 w 7206"/>
                <a:gd name="T33" fmla="*/ 6004 h 7211"/>
                <a:gd name="T34" fmla="*/ 2973 w 7206"/>
                <a:gd name="T35" fmla="*/ 6075 h 7211"/>
                <a:gd name="T36" fmla="*/ 3906 w 7206"/>
                <a:gd name="T37" fmla="*/ 6081 h 7211"/>
                <a:gd name="T38" fmla="*/ 4817 w 7206"/>
                <a:gd name="T39" fmla="*/ 6027 h 7211"/>
                <a:gd name="T40" fmla="*/ 4969 w 7206"/>
                <a:gd name="T41" fmla="*/ 5943 h 7211"/>
                <a:gd name="T42" fmla="*/ 4999 w 7206"/>
                <a:gd name="T43" fmla="*/ 5397 h 7211"/>
                <a:gd name="T44" fmla="*/ 5055 w 7206"/>
                <a:gd name="T45" fmla="*/ 4373 h 7211"/>
                <a:gd name="T46" fmla="*/ 5095 w 7206"/>
                <a:gd name="T47" fmla="*/ 3615 h 7211"/>
                <a:gd name="T48" fmla="*/ 5135 w 7206"/>
                <a:gd name="T49" fmla="*/ 2809 h 7211"/>
                <a:gd name="T50" fmla="*/ 5167 w 7206"/>
                <a:gd name="T51" fmla="*/ 2631 h 7211"/>
                <a:gd name="T52" fmla="*/ 5402 w 7206"/>
                <a:gd name="T53" fmla="*/ 2575 h 7211"/>
                <a:gd name="T54" fmla="*/ 5334 w 7206"/>
                <a:gd name="T55" fmla="*/ 2384 h 7211"/>
                <a:gd name="T56" fmla="*/ 5155 w 7206"/>
                <a:gd name="T57" fmla="*/ 2384 h 7211"/>
                <a:gd name="T58" fmla="*/ 2036 w 7206"/>
                <a:gd name="T59" fmla="*/ 1865 h 7211"/>
                <a:gd name="T60" fmla="*/ 2027 w 7206"/>
                <a:gd name="T61" fmla="*/ 2384 h 7211"/>
                <a:gd name="T62" fmla="*/ 1804 w 7206"/>
                <a:gd name="T63" fmla="*/ 2442 h 7211"/>
                <a:gd name="T64" fmla="*/ 1871 w 7206"/>
                <a:gd name="T65" fmla="*/ 2631 h 7211"/>
                <a:gd name="T66" fmla="*/ 2061 w 7206"/>
                <a:gd name="T67" fmla="*/ 2631 h 7211"/>
                <a:gd name="T68" fmla="*/ 5366 w 7206"/>
                <a:gd name="T69" fmla="*/ 1688 h 7211"/>
                <a:gd name="T70" fmla="*/ 5180 w 7206"/>
                <a:gd name="T71" fmla="*/ 1405 h 7211"/>
                <a:gd name="T72" fmla="*/ 5070 w 7206"/>
                <a:gd name="T73" fmla="*/ 1364 h 7211"/>
                <a:gd name="T74" fmla="*/ 4106 w 7206"/>
                <a:gd name="T75" fmla="*/ 1362 h 7211"/>
                <a:gd name="T76" fmla="*/ 4082 w 7206"/>
                <a:gd name="T77" fmla="*/ 1281 h 7211"/>
                <a:gd name="T78" fmla="*/ 3278 w 7206"/>
                <a:gd name="T79" fmla="*/ 1133 h 7211"/>
                <a:gd name="T80" fmla="*/ 3133 w 7206"/>
                <a:gd name="T81" fmla="*/ 1362 h 7211"/>
                <a:gd name="T82" fmla="*/ 2210 w 7206"/>
                <a:gd name="T83" fmla="*/ 1363 h 7211"/>
                <a:gd name="T84" fmla="*/ 2008 w 7206"/>
                <a:gd name="T85" fmla="*/ 1430 h 7211"/>
                <a:gd name="T86" fmla="*/ 1848 w 7206"/>
                <a:gd name="T87" fmla="*/ 1688 h 7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06" h="7211">
                  <a:moveTo>
                    <a:pt x="3637" y="7211"/>
                  </a:moveTo>
                  <a:cubicBezTo>
                    <a:pt x="3480" y="7211"/>
                    <a:pt x="3323" y="7202"/>
                    <a:pt x="3167" y="7183"/>
                  </a:cubicBezTo>
                  <a:cubicBezTo>
                    <a:pt x="2853" y="7145"/>
                    <a:pt x="2550" y="7068"/>
                    <a:pt x="2257" y="6950"/>
                  </a:cubicBezTo>
                  <a:cubicBezTo>
                    <a:pt x="1908" y="6809"/>
                    <a:pt x="1588" y="6618"/>
                    <a:pt x="1299" y="6376"/>
                  </a:cubicBezTo>
                  <a:cubicBezTo>
                    <a:pt x="930" y="6068"/>
                    <a:pt x="634" y="5700"/>
                    <a:pt x="411" y="5274"/>
                  </a:cubicBezTo>
                  <a:cubicBezTo>
                    <a:pt x="245" y="4956"/>
                    <a:pt x="130" y="4620"/>
                    <a:pt x="64" y="4267"/>
                  </a:cubicBezTo>
                  <a:cubicBezTo>
                    <a:pt x="33" y="4098"/>
                    <a:pt x="13" y="3927"/>
                    <a:pt x="6" y="3755"/>
                  </a:cubicBezTo>
                  <a:cubicBezTo>
                    <a:pt x="0" y="3614"/>
                    <a:pt x="1" y="3473"/>
                    <a:pt x="12" y="3332"/>
                  </a:cubicBezTo>
                  <a:cubicBezTo>
                    <a:pt x="39" y="2978"/>
                    <a:pt x="116" y="2634"/>
                    <a:pt x="244" y="2303"/>
                  </a:cubicBezTo>
                  <a:cubicBezTo>
                    <a:pt x="410" y="1878"/>
                    <a:pt x="646" y="1497"/>
                    <a:pt x="954" y="1162"/>
                  </a:cubicBezTo>
                  <a:cubicBezTo>
                    <a:pt x="1256" y="833"/>
                    <a:pt x="1606" y="570"/>
                    <a:pt x="2006" y="373"/>
                  </a:cubicBezTo>
                  <a:cubicBezTo>
                    <a:pt x="2289" y="234"/>
                    <a:pt x="2585" y="135"/>
                    <a:pt x="2894" y="75"/>
                  </a:cubicBezTo>
                  <a:cubicBezTo>
                    <a:pt x="3167" y="22"/>
                    <a:pt x="3442" y="0"/>
                    <a:pt x="3719" y="9"/>
                  </a:cubicBezTo>
                  <a:cubicBezTo>
                    <a:pt x="4066" y="19"/>
                    <a:pt x="4405" y="77"/>
                    <a:pt x="4736" y="185"/>
                  </a:cubicBezTo>
                  <a:cubicBezTo>
                    <a:pt x="5191" y="333"/>
                    <a:pt x="5602" y="563"/>
                    <a:pt x="5964" y="876"/>
                  </a:cubicBezTo>
                  <a:cubicBezTo>
                    <a:pt x="6316" y="1179"/>
                    <a:pt x="6597" y="1538"/>
                    <a:pt x="6808" y="1950"/>
                  </a:cubicBezTo>
                  <a:cubicBezTo>
                    <a:pt x="6955" y="2236"/>
                    <a:pt x="7060" y="2536"/>
                    <a:pt x="7126" y="2850"/>
                  </a:cubicBezTo>
                  <a:cubicBezTo>
                    <a:pt x="7167" y="3047"/>
                    <a:pt x="7192" y="3245"/>
                    <a:pt x="7200" y="3446"/>
                  </a:cubicBezTo>
                  <a:cubicBezTo>
                    <a:pt x="7206" y="3606"/>
                    <a:pt x="7204" y="3767"/>
                    <a:pt x="7190" y="3927"/>
                  </a:cubicBezTo>
                  <a:cubicBezTo>
                    <a:pt x="7137" y="4527"/>
                    <a:pt x="6950" y="5082"/>
                    <a:pt x="6619" y="5587"/>
                  </a:cubicBezTo>
                  <a:cubicBezTo>
                    <a:pt x="6496" y="5775"/>
                    <a:pt x="6356" y="5949"/>
                    <a:pt x="6200" y="6110"/>
                  </a:cubicBezTo>
                  <a:cubicBezTo>
                    <a:pt x="5928" y="6392"/>
                    <a:pt x="5617" y="6622"/>
                    <a:pt x="5270" y="6803"/>
                  </a:cubicBezTo>
                  <a:cubicBezTo>
                    <a:pt x="4998" y="6944"/>
                    <a:pt x="4712" y="7049"/>
                    <a:pt x="4413" y="7117"/>
                  </a:cubicBezTo>
                  <a:cubicBezTo>
                    <a:pt x="4258" y="7153"/>
                    <a:pt x="4101" y="7179"/>
                    <a:pt x="3942" y="7192"/>
                  </a:cubicBezTo>
                  <a:cubicBezTo>
                    <a:pt x="3841" y="7200"/>
                    <a:pt x="3739" y="7205"/>
                    <a:pt x="3637" y="7211"/>
                  </a:cubicBezTo>
                  <a:close/>
                  <a:moveTo>
                    <a:pt x="2061" y="2631"/>
                  </a:moveTo>
                  <a:cubicBezTo>
                    <a:pt x="2070" y="2824"/>
                    <a:pt x="2078" y="3012"/>
                    <a:pt x="2087" y="3201"/>
                  </a:cubicBezTo>
                  <a:cubicBezTo>
                    <a:pt x="2098" y="3418"/>
                    <a:pt x="2109" y="3635"/>
                    <a:pt x="2119" y="3852"/>
                  </a:cubicBezTo>
                  <a:cubicBezTo>
                    <a:pt x="2130" y="4062"/>
                    <a:pt x="2141" y="4272"/>
                    <a:pt x="2151" y="4482"/>
                  </a:cubicBezTo>
                  <a:cubicBezTo>
                    <a:pt x="2159" y="4631"/>
                    <a:pt x="2167" y="4780"/>
                    <a:pt x="2175" y="4929"/>
                  </a:cubicBezTo>
                  <a:cubicBezTo>
                    <a:pt x="2182" y="5077"/>
                    <a:pt x="2190" y="5226"/>
                    <a:pt x="2197" y="5374"/>
                  </a:cubicBezTo>
                  <a:cubicBezTo>
                    <a:pt x="2207" y="5566"/>
                    <a:pt x="2217" y="5758"/>
                    <a:pt x="2226" y="5950"/>
                  </a:cubicBezTo>
                  <a:cubicBezTo>
                    <a:pt x="2227" y="5966"/>
                    <a:pt x="2233" y="5978"/>
                    <a:pt x="2246" y="5985"/>
                  </a:cubicBezTo>
                  <a:cubicBezTo>
                    <a:pt x="2259" y="5992"/>
                    <a:pt x="2273" y="6000"/>
                    <a:pt x="2287" y="6004"/>
                  </a:cubicBezTo>
                  <a:cubicBezTo>
                    <a:pt x="2335" y="6015"/>
                    <a:pt x="2382" y="6028"/>
                    <a:pt x="2429" y="6035"/>
                  </a:cubicBezTo>
                  <a:cubicBezTo>
                    <a:pt x="2610" y="6061"/>
                    <a:pt x="2791" y="6069"/>
                    <a:pt x="2973" y="6075"/>
                  </a:cubicBezTo>
                  <a:cubicBezTo>
                    <a:pt x="3099" y="6079"/>
                    <a:pt x="3225" y="6082"/>
                    <a:pt x="3351" y="6083"/>
                  </a:cubicBezTo>
                  <a:cubicBezTo>
                    <a:pt x="3536" y="6084"/>
                    <a:pt x="3721" y="6084"/>
                    <a:pt x="3906" y="6081"/>
                  </a:cubicBezTo>
                  <a:cubicBezTo>
                    <a:pt x="4075" y="6079"/>
                    <a:pt x="4243" y="6074"/>
                    <a:pt x="4412" y="6067"/>
                  </a:cubicBezTo>
                  <a:cubicBezTo>
                    <a:pt x="4547" y="6062"/>
                    <a:pt x="4683" y="6052"/>
                    <a:pt x="4817" y="6027"/>
                  </a:cubicBezTo>
                  <a:cubicBezTo>
                    <a:pt x="4858" y="6019"/>
                    <a:pt x="4898" y="6004"/>
                    <a:pt x="4938" y="5990"/>
                  </a:cubicBezTo>
                  <a:cubicBezTo>
                    <a:pt x="4958" y="5983"/>
                    <a:pt x="4969" y="5967"/>
                    <a:pt x="4969" y="5943"/>
                  </a:cubicBezTo>
                  <a:cubicBezTo>
                    <a:pt x="4969" y="5922"/>
                    <a:pt x="4971" y="5901"/>
                    <a:pt x="4972" y="5879"/>
                  </a:cubicBezTo>
                  <a:cubicBezTo>
                    <a:pt x="4981" y="5718"/>
                    <a:pt x="4990" y="5558"/>
                    <a:pt x="4999" y="5397"/>
                  </a:cubicBezTo>
                  <a:cubicBezTo>
                    <a:pt x="5007" y="5240"/>
                    <a:pt x="5015" y="5083"/>
                    <a:pt x="5024" y="4926"/>
                  </a:cubicBezTo>
                  <a:cubicBezTo>
                    <a:pt x="5034" y="4742"/>
                    <a:pt x="5044" y="4558"/>
                    <a:pt x="5055" y="4373"/>
                  </a:cubicBezTo>
                  <a:cubicBezTo>
                    <a:pt x="5061" y="4258"/>
                    <a:pt x="5067" y="4143"/>
                    <a:pt x="5073" y="4028"/>
                  </a:cubicBezTo>
                  <a:cubicBezTo>
                    <a:pt x="5080" y="3891"/>
                    <a:pt x="5088" y="3753"/>
                    <a:pt x="5095" y="3615"/>
                  </a:cubicBezTo>
                  <a:cubicBezTo>
                    <a:pt x="5101" y="3500"/>
                    <a:pt x="5107" y="3385"/>
                    <a:pt x="5112" y="3270"/>
                  </a:cubicBezTo>
                  <a:cubicBezTo>
                    <a:pt x="5120" y="3117"/>
                    <a:pt x="5128" y="2963"/>
                    <a:pt x="5135" y="2809"/>
                  </a:cubicBezTo>
                  <a:cubicBezTo>
                    <a:pt x="5138" y="2750"/>
                    <a:pt x="5141" y="2691"/>
                    <a:pt x="5144" y="2631"/>
                  </a:cubicBezTo>
                  <a:cubicBezTo>
                    <a:pt x="5153" y="2631"/>
                    <a:pt x="5160" y="2631"/>
                    <a:pt x="5167" y="2631"/>
                  </a:cubicBezTo>
                  <a:cubicBezTo>
                    <a:pt x="5222" y="2631"/>
                    <a:pt x="5278" y="2631"/>
                    <a:pt x="5333" y="2631"/>
                  </a:cubicBezTo>
                  <a:cubicBezTo>
                    <a:pt x="5377" y="2631"/>
                    <a:pt x="5400" y="2614"/>
                    <a:pt x="5402" y="2575"/>
                  </a:cubicBezTo>
                  <a:cubicBezTo>
                    <a:pt x="5404" y="2531"/>
                    <a:pt x="5404" y="2487"/>
                    <a:pt x="5402" y="2443"/>
                  </a:cubicBezTo>
                  <a:cubicBezTo>
                    <a:pt x="5399" y="2402"/>
                    <a:pt x="5377" y="2385"/>
                    <a:pt x="5334" y="2384"/>
                  </a:cubicBezTo>
                  <a:cubicBezTo>
                    <a:pt x="5286" y="2384"/>
                    <a:pt x="5239" y="2384"/>
                    <a:pt x="5192" y="2384"/>
                  </a:cubicBezTo>
                  <a:cubicBezTo>
                    <a:pt x="5180" y="2384"/>
                    <a:pt x="5168" y="2384"/>
                    <a:pt x="5155" y="2384"/>
                  </a:cubicBezTo>
                  <a:cubicBezTo>
                    <a:pt x="5160" y="2210"/>
                    <a:pt x="5165" y="2038"/>
                    <a:pt x="5170" y="1865"/>
                  </a:cubicBezTo>
                  <a:cubicBezTo>
                    <a:pt x="4124" y="1865"/>
                    <a:pt x="3081" y="1865"/>
                    <a:pt x="2036" y="1865"/>
                  </a:cubicBezTo>
                  <a:cubicBezTo>
                    <a:pt x="2041" y="2039"/>
                    <a:pt x="2046" y="2211"/>
                    <a:pt x="2050" y="2384"/>
                  </a:cubicBezTo>
                  <a:cubicBezTo>
                    <a:pt x="2041" y="2384"/>
                    <a:pt x="2034" y="2384"/>
                    <a:pt x="2027" y="2384"/>
                  </a:cubicBezTo>
                  <a:cubicBezTo>
                    <a:pt x="1975" y="2384"/>
                    <a:pt x="1924" y="2384"/>
                    <a:pt x="1873" y="2384"/>
                  </a:cubicBezTo>
                  <a:cubicBezTo>
                    <a:pt x="1829" y="2385"/>
                    <a:pt x="1806" y="2402"/>
                    <a:pt x="1804" y="2442"/>
                  </a:cubicBezTo>
                  <a:cubicBezTo>
                    <a:pt x="1802" y="2485"/>
                    <a:pt x="1802" y="2528"/>
                    <a:pt x="1804" y="2570"/>
                  </a:cubicBezTo>
                  <a:cubicBezTo>
                    <a:pt x="1806" y="2612"/>
                    <a:pt x="1828" y="2630"/>
                    <a:pt x="1871" y="2631"/>
                  </a:cubicBezTo>
                  <a:cubicBezTo>
                    <a:pt x="1901" y="2631"/>
                    <a:pt x="1932" y="2631"/>
                    <a:pt x="1963" y="2631"/>
                  </a:cubicBezTo>
                  <a:cubicBezTo>
                    <a:pt x="1995" y="2631"/>
                    <a:pt x="2028" y="2631"/>
                    <a:pt x="2061" y="2631"/>
                  </a:cubicBezTo>
                  <a:close/>
                  <a:moveTo>
                    <a:pt x="1848" y="1688"/>
                  </a:moveTo>
                  <a:cubicBezTo>
                    <a:pt x="3022" y="1688"/>
                    <a:pt x="4193" y="1688"/>
                    <a:pt x="5366" y="1688"/>
                  </a:cubicBezTo>
                  <a:cubicBezTo>
                    <a:pt x="5361" y="1679"/>
                    <a:pt x="5357" y="1673"/>
                    <a:pt x="5353" y="1667"/>
                  </a:cubicBezTo>
                  <a:cubicBezTo>
                    <a:pt x="5295" y="1580"/>
                    <a:pt x="5237" y="1493"/>
                    <a:pt x="5180" y="1405"/>
                  </a:cubicBezTo>
                  <a:cubicBezTo>
                    <a:pt x="5166" y="1383"/>
                    <a:pt x="5146" y="1372"/>
                    <a:pt x="5122" y="1368"/>
                  </a:cubicBezTo>
                  <a:cubicBezTo>
                    <a:pt x="5105" y="1366"/>
                    <a:pt x="5088" y="1364"/>
                    <a:pt x="5070" y="1364"/>
                  </a:cubicBezTo>
                  <a:cubicBezTo>
                    <a:pt x="5006" y="1363"/>
                    <a:pt x="4941" y="1363"/>
                    <a:pt x="4876" y="1363"/>
                  </a:cubicBezTo>
                  <a:cubicBezTo>
                    <a:pt x="4620" y="1363"/>
                    <a:pt x="4363" y="1362"/>
                    <a:pt x="4106" y="1362"/>
                  </a:cubicBezTo>
                  <a:cubicBezTo>
                    <a:pt x="4099" y="1362"/>
                    <a:pt x="4092" y="1361"/>
                    <a:pt x="4082" y="1361"/>
                  </a:cubicBezTo>
                  <a:cubicBezTo>
                    <a:pt x="4082" y="1333"/>
                    <a:pt x="4082" y="1307"/>
                    <a:pt x="4082" y="1281"/>
                  </a:cubicBezTo>
                  <a:cubicBezTo>
                    <a:pt x="4082" y="1199"/>
                    <a:pt x="4018" y="1133"/>
                    <a:pt x="3936" y="1133"/>
                  </a:cubicBezTo>
                  <a:cubicBezTo>
                    <a:pt x="3717" y="1132"/>
                    <a:pt x="3498" y="1132"/>
                    <a:pt x="3278" y="1133"/>
                  </a:cubicBezTo>
                  <a:cubicBezTo>
                    <a:pt x="3205" y="1133"/>
                    <a:pt x="3143" y="1187"/>
                    <a:pt x="3134" y="1259"/>
                  </a:cubicBezTo>
                  <a:cubicBezTo>
                    <a:pt x="3130" y="1292"/>
                    <a:pt x="3133" y="1326"/>
                    <a:pt x="3133" y="1362"/>
                  </a:cubicBezTo>
                  <a:cubicBezTo>
                    <a:pt x="3121" y="1362"/>
                    <a:pt x="3112" y="1362"/>
                    <a:pt x="3104" y="1362"/>
                  </a:cubicBezTo>
                  <a:cubicBezTo>
                    <a:pt x="2806" y="1362"/>
                    <a:pt x="2508" y="1363"/>
                    <a:pt x="2210" y="1363"/>
                  </a:cubicBezTo>
                  <a:cubicBezTo>
                    <a:pt x="2182" y="1363"/>
                    <a:pt x="2154" y="1363"/>
                    <a:pt x="2126" y="1364"/>
                  </a:cubicBezTo>
                  <a:cubicBezTo>
                    <a:pt x="2076" y="1367"/>
                    <a:pt x="2033" y="1381"/>
                    <a:pt x="2008" y="1430"/>
                  </a:cubicBezTo>
                  <a:cubicBezTo>
                    <a:pt x="2001" y="1445"/>
                    <a:pt x="1989" y="1458"/>
                    <a:pt x="1980" y="1473"/>
                  </a:cubicBezTo>
                  <a:cubicBezTo>
                    <a:pt x="1936" y="1544"/>
                    <a:pt x="1893" y="1615"/>
                    <a:pt x="1848" y="16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089401" y="1633538"/>
              <a:ext cx="184150" cy="2363788"/>
            </a:xfrm>
            <a:custGeom>
              <a:avLst/>
              <a:gdLst>
                <a:gd name="T0" fmla="*/ 42 w 260"/>
                <a:gd name="T1" fmla="*/ 1643 h 3312"/>
                <a:gd name="T2" fmla="*/ 26 w 260"/>
                <a:gd name="T3" fmla="*/ 1073 h 3312"/>
                <a:gd name="T4" fmla="*/ 13 w 260"/>
                <a:gd name="T5" fmla="*/ 578 h 3312"/>
                <a:gd name="T6" fmla="*/ 1 w 260"/>
                <a:gd name="T7" fmla="*/ 159 h 3312"/>
                <a:gd name="T8" fmla="*/ 2 w 260"/>
                <a:gd name="T9" fmla="*/ 73 h 3312"/>
                <a:gd name="T10" fmla="*/ 73 w 260"/>
                <a:gd name="T11" fmla="*/ 1 h 3312"/>
                <a:gd name="T12" fmla="*/ 121 w 260"/>
                <a:gd name="T13" fmla="*/ 3 h 3312"/>
                <a:gd name="T14" fmla="*/ 174 w 260"/>
                <a:gd name="T15" fmla="*/ 74 h 3312"/>
                <a:gd name="T16" fmla="*/ 183 w 260"/>
                <a:gd name="T17" fmla="*/ 339 h 3312"/>
                <a:gd name="T18" fmla="*/ 197 w 260"/>
                <a:gd name="T19" fmla="*/ 837 h 3312"/>
                <a:gd name="T20" fmla="*/ 207 w 260"/>
                <a:gd name="T21" fmla="*/ 1204 h 3312"/>
                <a:gd name="T22" fmla="*/ 221 w 260"/>
                <a:gd name="T23" fmla="*/ 1704 h 3312"/>
                <a:gd name="T24" fmla="*/ 231 w 260"/>
                <a:gd name="T25" fmla="*/ 2079 h 3312"/>
                <a:gd name="T26" fmla="*/ 245 w 260"/>
                <a:gd name="T27" fmla="*/ 2582 h 3312"/>
                <a:gd name="T28" fmla="*/ 251 w 260"/>
                <a:gd name="T29" fmla="*/ 2808 h 3312"/>
                <a:gd name="T30" fmla="*/ 260 w 260"/>
                <a:gd name="T31" fmla="*/ 3186 h 3312"/>
                <a:gd name="T32" fmla="*/ 249 w 260"/>
                <a:gd name="T33" fmla="*/ 3262 h 3312"/>
                <a:gd name="T34" fmla="*/ 194 w 260"/>
                <a:gd name="T35" fmla="*/ 3309 h 3312"/>
                <a:gd name="T36" fmla="*/ 114 w 260"/>
                <a:gd name="T37" fmla="*/ 3281 h 3312"/>
                <a:gd name="T38" fmla="*/ 87 w 260"/>
                <a:gd name="T39" fmla="*/ 3192 h 3312"/>
                <a:gd name="T40" fmla="*/ 69 w 260"/>
                <a:gd name="T41" fmla="*/ 2603 h 3312"/>
                <a:gd name="T42" fmla="*/ 57 w 260"/>
                <a:gd name="T43" fmla="*/ 2162 h 3312"/>
                <a:gd name="T44" fmla="*/ 42 w 260"/>
                <a:gd name="T45" fmla="*/ 1643 h 3312"/>
                <a:gd name="T46" fmla="*/ 42 w 260"/>
                <a:gd name="T47" fmla="*/ 1643 h 3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0" h="3312">
                  <a:moveTo>
                    <a:pt x="42" y="1643"/>
                  </a:moveTo>
                  <a:cubicBezTo>
                    <a:pt x="37" y="1453"/>
                    <a:pt x="32" y="1263"/>
                    <a:pt x="26" y="1073"/>
                  </a:cubicBezTo>
                  <a:cubicBezTo>
                    <a:pt x="22" y="908"/>
                    <a:pt x="18" y="743"/>
                    <a:pt x="13" y="578"/>
                  </a:cubicBezTo>
                  <a:cubicBezTo>
                    <a:pt x="10" y="438"/>
                    <a:pt x="5" y="298"/>
                    <a:pt x="1" y="159"/>
                  </a:cubicBezTo>
                  <a:cubicBezTo>
                    <a:pt x="1" y="130"/>
                    <a:pt x="0" y="101"/>
                    <a:pt x="2" y="73"/>
                  </a:cubicBezTo>
                  <a:cubicBezTo>
                    <a:pt x="6" y="29"/>
                    <a:pt x="30" y="5"/>
                    <a:pt x="73" y="1"/>
                  </a:cubicBezTo>
                  <a:cubicBezTo>
                    <a:pt x="89" y="0"/>
                    <a:pt x="106" y="0"/>
                    <a:pt x="121" y="3"/>
                  </a:cubicBezTo>
                  <a:cubicBezTo>
                    <a:pt x="152" y="9"/>
                    <a:pt x="173" y="36"/>
                    <a:pt x="174" y="74"/>
                  </a:cubicBezTo>
                  <a:cubicBezTo>
                    <a:pt x="178" y="162"/>
                    <a:pt x="180" y="251"/>
                    <a:pt x="183" y="339"/>
                  </a:cubicBezTo>
                  <a:cubicBezTo>
                    <a:pt x="188" y="505"/>
                    <a:pt x="193" y="671"/>
                    <a:pt x="197" y="837"/>
                  </a:cubicBezTo>
                  <a:cubicBezTo>
                    <a:pt x="201" y="959"/>
                    <a:pt x="203" y="1082"/>
                    <a:pt x="207" y="1204"/>
                  </a:cubicBezTo>
                  <a:cubicBezTo>
                    <a:pt x="211" y="1371"/>
                    <a:pt x="217" y="1537"/>
                    <a:pt x="221" y="1704"/>
                  </a:cubicBezTo>
                  <a:cubicBezTo>
                    <a:pt x="225" y="1829"/>
                    <a:pt x="227" y="1954"/>
                    <a:pt x="231" y="2079"/>
                  </a:cubicBezTo>
                  <a:cubicBezTo>
                    <a:pt x="235" y="2247"/>
                    <a:pt x="241" y="2415"/>
                    <a:pt x="245" y="2582"/>
                  </a:cubicBezTo>
                  <a:cubicBezTo>
                    <a:pt x="247" y="2657"/>
                    <a:pt x="249" y="2733"/>
                    <a:pt x="251" y="2808"/>
                  </a:cubicBezTo>
                  <a:cubicBezTo>
                    <a:pt x="254" y="2934"/>
                    <a:pt x="258" y="3060"/>
                    <a:pt x="260" y="3186"/>
                  </a:cubicBezTo>
                  <a:cubicBezTo>
                    <a:pt x="260" y="3211"/>
                    <a:pt x="255" y="3237"/>
                    <a:pt x="249" y="3262"/>
                  </a:cubicBezTo>
                  <a:cubicBezTo>
                    <a:pt x="243" y="3291"/>
                    <a:pt x="223" y="3306"/>
                    <a:pt x="194" y="3309"/>
                  </a:cubicBezTo>
                  <a:cubicBezTo>
                    <a:pt x="163" y="3312"/>
                    <a:pt x="134" y="3311"/>
                    <a:pt x="114" y="3281"/>
                  </a:cubicBezTo>
                  <a:cubicBezTo>
                    <a:pt x="97" y="3254"/>
                    <a:pt x="88" y="3224"/>
                    <a:pt x="87" y="3192"/>
                  </a:cubicBezTo>
                  <a:cubicBezTo>
                    <a:pt x="81" y="2996"/>
                    <a:pt x="75" y="2800"/>
                    <a:pt x="69" y="2603"/>
                  </a:cubicBezTo>
                  <a:cubicBezTo>
                    <a:pt x="65" y="2456"/>
                    <a:pt x="62" y="2309"/>
                    <a:pt x="57" y="2162"/>
                  </a:cubicBezTo>
                  <a:cubicBezTo>
                    <a:pt x="52" y="1989"/>
                    <a:pt x="47" y="1816"/>
                    <a:pt x="42" y="1643"/>
                  </a:cubicBezTo>
                  <a:cubicBezTo>
                    <a:pt x="42" y="1643"/>
                    <a:pt x="42" y="1643"/>
                    <a:pt x="42" y="16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870451" y="1628775"/>
              <a:ext cx="187325" cy="2374900"/>
            </a:xfrm>
            <a:custGeom>
              <a:avLst/>
              <a:gdLst>
                <a:gd name="T0" fmla="*/ 0 w 263"/>
                <a:gd name="T1" fmla="*/ 3177 h 3329"/>
                <a:gd name="T2" fmla="*/ 16 w 263"/>
                <a:gd name="T3" fmla="*/ 2614 h 3329"/>
                <a:gd name="T4" fmla="*/ 26 w 263"/>
                <a:gd name="T5" fmla="*/ 2236 h 3329"/>
                <a:gd name="T6" fmla="*/ 42 w 263"/>
                <a:gd name="T7" fmla="*/ 1657 h 3329"/>
                <a:gd name="T8" fmla="*/ 54 w 263"/>
                <a:gd name="T9" fmla="*/ 1228 h 3329"/>
                <a:gd name="T10" fmla="*/ 70 w 263"/>
                <a:gd name="T11" fmla="*/ 647 h 3329"/>
                <a:gd name="T12" fmla="*/ 82 w 263"/>
                <a:gd name="T13" fmla="*/ 210 h 3329"/>
                <a:gd name="T14" fmla="*/ 88 w 263"/>
                <a:gd name="T15" fmla="*/ 82 h 3329"/>
                <a:gd name="T16" fmla="*/ 135 w 263"/>
                <a:gd name="T17" fmla="*/ 13 h 3329"/>
                <a:gd name="T18" fmla="*/ 237 w 263"/>
                <a:gd name="T19" fmla="*/ 25 h 3329"/>
                <a:gd name="T20" fmla="*/ 262 w 263"/>
                <a:gd name="T21" fmla="*/ 100 h 3329"/>
                <a:gd name="T22" fmla="*/ 254 w 263"/>
                <a:gd name="T23" fmla="*/ 390 h 3329"/>
                <a:gd name="T24" fmla="*/ 237 w 263"/>
                <a:gd name="T25" fmla="*/ 992 h 3329"/>
                <a:gd name="T26" fmla="*/ 227 w 263"/>
                <a:gd name="T27" fmla="*/ 1358 h 3329"/>
                <a:gd name="T28" fmla="*/ 213 w 263"/>
                <a:gd name="T29" fmla="*/ 1853 h 3329"/>
                <a:gd name="T30" fmla="*/ 203 w 263"/>
                <a:gd name="T31" fmla="*/ 2218 h 3329"/>
                <a:gd name="T32" fmla="*/ 189 w 263"/>
                <a:gd name="T33" fmla="*/ 2702 h 3329"/>
                <a:gd name="T34" fmla="*/ 179 w 263"/>
                <a:gd name="T35" fmla="*/ 3059 h 3329"/>
                <a:gd name="T36" fmla="*/ 167 w 263"/>
                <a:gd name="T37" fmla="*/ 3246 h 3329"/>
                <a:gd name="T38" fmla="*/ 59 w 263"/>
                <a:gd name="T39" fmla="*/ 3312 h 3329"/>
                <a:gd name="T40" fmla="*/ 5 w 263"/>
                <a:gd name="T41" fmla="*/ 3234 h 3329"/>
                <a:gd name="T42" fmla="*/ 0 w 263"/>
                <a:gd name="T43" fmla="*/ 3177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3" h="3329">
                  <a:moveTo>
                    <a:pt x="0" y="3177"/>
                  </a:moveTo>
                  <a:cubicBezTo>
                    <a:pt x="6" y="2984"/>
                    <a:pt x="11" y="2799"/>
                    <a:pt x="16" y="2614"/>
                  </a:cubicBezTo>
                  <a:cubicBezTo>
                    <a:pt x="19" y="2488"/>
                    <a:pt x="22" y="2362"/>
                    <a:pt x="26" y="2236"/>
                  </a:cubicBezTo>
                  <a:cubicBezTo>
                    <a:pt x="31" y="2043"/>
                    <a:pt x="36" y="1850"/>
                    <a:pt x="42" y="1657"/>
                  </a:cubicBezTo>
                  <a:cubicBezTo>
                    <a:pt x="46" y="1514"/>
                    <a:pt x="50" y="1371"/>
                    <a:pt x="54" y="1228"/>
                  </a:cubicBezTo>
                  <a:cubicBezTo>
                    <a:pt x="59" y="1034"/>
                    <a:pt x="64" y="841"/>
                    <a:pt x="70" y="647"/>
                  </a:cubicBezTo>
                  <a:cubicBezTo>
                    <a:pt x="74" y="501"/>
                    <a:pt x="78" y="355"/>
                    <a:pt x="82" y="210"/>
                  </a:cubicBezTo>
                  <a:cubicBezTo>
                    <a:pt x="83" y="167"/>
                    <a:pt x="85" y="124"/>
                    <a:pt x="88" y="82"/>
                  </a:cubicBezTo>
                  <a:cubicBezTo>
                    <a:pt x="91" y="52"/>
                    <a:pt x="103" y="24"/>
                    <a:pt x="135" y="13"/>
                  </a:cubicBezTo>
                  <a:cubicBezTo>
                    <a:pt x="170" y="2"/>
                    <a:pt x="206" y="0"/>
                    <a:pt x="237" y="25"/>
                  </a:cubicBezTo>
                  <a:cubicBezTo>
                    <a:pt x="261" y="44"/>
                    <a:pt x="263" y="72"/>
                    <a:pt x="262" y="100"/>
                  </a:cubicBezTo>
                  <a:cubicBezTo>
                    <a:pt x="260" y="197"/>
                    <a:pt x="257" y="293"/>
                    <a:pt x="254" y="390"/>
                  </a:cubicBezTo>
                  <a:cubicBezTo>
                    <a:pt x="248" y="590"/>
                    <a:pt x="242" y="791"/>
                    <a:pt x="237" y="992"/>
                  </a:cubicBezTo>
                  <a:cubicBezTo>
                    <a:pt x="233" y="1114"/>
                    <a:pt x="231" y="1236"/>
                    <a:pt x="227" y="1358"/>
                  </a:cubicBezTo>
                  <a:cubicBezTo>
                    <a:pt x="223" y="1523"/>
                    <a:pt x="217" y="1688"/>
                    <a:pt x="213" y="1853"/>
                  </a:cubicBezTo>
                  <a:cubicBezTo>
                    <a:pt x="209" y="1975"/>
                    <a:pt x="207" y="2097"/>
                    <a:pt x="203" y="2218"/>
                  </a:cubicBezTo>
                  <a:cubicBezTo>
                    <a:pt x="199" y="2379"/>
                    <a:pt x="193" y="2540"/>
                    <a:pt x="189" y="2702"/>
                  </a:cubicBezTo>
                  <a:cubicBezTo>
                    <a:pt x="185" y="2821"/>
                    <a:pt x="183" y="2940"/>
                    <a:pt x="179" y="3059"/>
                  </a:cubicBezTo>
                  <a:cubicBezTo>
                    <a:pt x="177" y="3121"/>
                    <a:pt x="175" y="3184"/>
                    <a:pt x="167" y="3246"/>
                  </a:cubicBezTo>
                  <a:cubicBezTo>
                    <a:pt x="159" y="3304"/>
                    <a:pt x="131" y="3329"/>
                    <a:pt x="59" y="3312"/>
                  </a:cubicBezTo>
                  <a:cubicBezTo>
                    <a:pt x="21" y="3303"/>
                    <a:pt x="12" y="3267"/>
                    <a:pt x="5" y="3234"/>
                  </a:cubicBezTo>
                  <a:cubicBezTo>
                    <a:pt x="0" y="3213"/>
                    <a:pt x="1" y="3191"/>
                    <a:pt x="0" y="3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5230813" y="1633538"/>
              <a:ext cx="247650" cy="2368550"/>
            </a:xfrm>
            <a:custGeom>
              <a:avLst/>
              <a:gdLst>
                <a:gd name="T0" fmla="*/ 4 w 347"/>
                <a:gd name="T1" fmla="*/ 3107 h 3319"/>
                <a:gd name="T2" fmla="*/ 29 w 347"/>
                <a:gd name="T3" fmla="*/ 2650 h 3319"/>
                <a:gd name="T4" fmla="*/ 53 w 347"/>
                <a:gd name="T5" fmla="*/ 2221 h 3319"/>
                <a:gd name="T6" fmla="*/ 77 w 347"/>
                <a:gd name="T7" fmla="*/ 1790 h 3319"/>
                <a:gd name="T8" fmla="*/ 101 w 347"/>
                <a:gd name="T9" fmla="*/ 1357 h 3319"/>
                <a:gd name="T10" fmla="*/ 123 w 347"/>
                <a:gd name="T11" fmla="*/ 951 h 3319"/>
                <a:gd name="T12" fmla="*/ 150 w 347"/>
                <a:gd name="T13" fmla="*/ 480 h 3319"/>
                <a:gd name="T14" fmla="*/ 169 w 347"/>
                <a:gd name="T15" fmla="*/ 129 h 3319"/>
                <a:gd name="T16" fmla="*/ 179 w 347"/>
                <a:gd name="T17" fmla="*/ 56 h 3319"/>
                <a:gd name="T18" fmla="*/ 244 w 347"/>
                <a:gd name="T19" fmla="*/ 1 h 3319"/>
                <a:gd name="T20" fmla="*/ 291 w 347"/>
                <a:gd name="T21" fmla="*/ 3 h 3319"/>
                <a:gd name="T22" fmla="*/ 347 w 347"/>
                <a:gd name="T23" fmla="*/ 69 h 3319"/>
                <a:gd name="T24" fmla="*/ 343 w 347"/>
                <a:gd name="T25" fmla="*/ 193 h 3319"/>
                <a:gd name="T26" fmla="*/ 317 w 347"/>
                <a:gd name="T27" fmla="*/ 650 h 3319"/>
                <a:gd name="T28" fmla="*/ 293 w 347"/>
                <a:gd name="T29" fmla="*/ 1082 h 3319"/>
                <a:gd name="T30" fmla="*/ 269 w 347"/>
                <a:gd name="T31" fmla="*/ 1513 h 3319"/>
                <a:gd name="T32" fmla="*/ 245 w 347"/>
                <a:gd name="T33" fmla="*/ 1944 h 3319"/>
                <a:gd name="T34" fmla="*/ 221 w 347"/>
                <a:gd name="T35" fmla="*/ 2371 h 3319"/>
                <a:gd name="T36" fmla="*/ 203 w 347"/>
                <a:gd name="T37" fmla="*/ 2700 h 3319"/>
                <a:gd name="T38" fmla="*/ 180 w 347"/>
                <a:gd name="T39" fmla="*/ 3093 h 3319"/>
                <a:gd name="T40" fmla="*/ 168 w 347"/>
                <a:gd name="T41" fmla="*/ 3232 h 3319"/>
                <a:gd name="T42" fmla="*/ 163 w 347"/>
                <a:gd name="T43" fmla="*/ 3247 h 3319"/>
                <a:gd name="T44" fmla="*/ 59 w 347"/>
                <a:gd name="T45" fmla="*/ 3303 h 3319"/>
                <a:gd name="T46" fmla="*/ 4 w 347"/>
                <a:gd name="T47" fmla="*/ 3220 h 3319"/>
                <a:gd name="T48" fmla="*/ 2 w 347"/>
                <a:gd name="T49" fmla="*/ 3163 h 3319"/>
                <a:gd name="T50" fmla="*/ 2 w 347"/>
                <a:gd name="T51" fmla="*/ 3107 h 3319"/>
                <a:gd name="T52" fmla="*/ 4 w 347"/>
                <a:gd name="T53" fmla="*/ 3107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7" h="3319">
                  <a:moveTo>
                    <a:pt x="4" y="3107"/>
                  </a:moveTo>
                  <a:cubicBezTo>
                    <a:pt x="12" y="2954"/>
                    <a:pt x="20" y="2802"/>
                    <a:pt x="29" y="2650"/>
                  </a:cubicBezTo>
                  <a:cubicBezTo>
                    <a:pt x="37" y="2507"/>
                    <a:pt x="45" y="2364"/>
                    <a:pt x="53" y="2221"/>
                  </a:cubicBezTo>
                  <a:cubicBezTo>
                    <a:pt x="61" y="2077"/>
                    <a:pt x="69" y="1934"/>
                    <a:pt x="77" y="1790"/>
                  </a:cubicBezTo>
                  <a:cubicBezTo>
                    <a:pt x="85" y="1646"/>
                    <a:pt x="93" y="1502"/>
                    <a:pt x="101" y="1357"/>
                  </a:cubicBezTo>
                  <a:cubicBezTo>
                    <a:pt x="108" y="1222"/>
                    <a:pt x="116" y="1086"/>
                    <a:pt x="123" y="951"/>
                  </a:cubicBezTo>
                  <a:cubicBezTo>
                    <a:pt x="132" y="794"/>
                    <a:pt x="141" y="637"/>
                    <a:pt x="150" y="480"/>
                  </a:cubicBezTo>
                  <a:cubicBezTo>
                    <a:pt x="156" y="363"/>
                    <a:pt x="162" y="246"/>
                    <a:pt x="169" y="129"/>
                  </a:cubicBezTo>
                  <a:cubicBezTo>
                    <a:pt x="170" y="104"/>
                    <a:pt x="174" y="80"/>
                    <a:pt x="179" y="56"/>
                  </a:cubicBezTo>
                  <a:cubicBezTo>
                    <a:pt x="187" y="22"/>
                    <a:pt x="209" y="3"/>
                    <a:pt x="244" y="1"/>
                  </a:cubicBezTo>
                  <a:cubicBezTo>
                    <a:pt x="260" y="0"/>
                    <a:pt x="276" y="0"/>
                    <a:pt x="291" y="3"/>
                  </a:cubicBezTo>
                  <a:cubicBezTo>
                    <a:pt x="325" y="9"/>
                    <a:pt x="346" y="34"/>
                    <a:pt x="347" y="69"/>
                  </a:cubicBezTo>
                  <a:cubicBezTo>
                    <a:pt x="347" y="110"/>
                    <a:pt x="345" y="152"/>
                    <a:pt x="343" y="193"/>
                  </a:cubicBezTo>
                  <a:cubicBezTo>
                    <a:pt x="334" y="345"/>
                    <a:pt x="326" y="497"/>
                    <a:pt x="317" y="650"/>
                  </a:cubicBezTo>
                  <a:cubicBezTo>
                    <a:pt x="309" y="794"/>
                    <a:pt x="301" y="938"/>
                    <a:pt x="293" y="1082"/>
                  </a:cubicBezTo>
                  <a:cubicBezTo>
                    <a:pt x="285" y="1226"/>
                    <a:pt x="277" y="1370"/>
                    <a:pt x="269" y="1513"/>
                  </a:cubicBezTo>
                  <a:cubicBezTo>
                    <a:pt x="261" y="1657"/>
                    <a:pt x="253" y="1800"/>
                    <a:pt x="245" y="1944"/>
                  </a:cubicBezTo>
                  <a:cubicBezTo>
                    <a:pt x="237" y="2086"/>
                    <a:pt x="229" y="2229"/>
                    <a:pt x="221" y="2371"/>
                  </a:cubicBezTo>
                  <a:cubicBezTo>
                    <a:pt x="215" y="2481"/>
                    <a:pt x="209" y="2590"/>
                    <a:pt x="203" y="2700"/>
                  </a:cubicBezTo>
                  <a:cubicBezTo>
                    <a:pt x="195" y="2831"/>
                    <a:pt x="188" y="2962"/>
                    <a:pt x="180" y="3093"/>
                  </a:cubicBezTo>
                  <a:cubicBezTo>
                    <a:pt x="177" y="3139"/>
                    <a:pt x="172" y="3185"/>
                    <a:pt x="168" y="3232"/>
                  </a:cubicBezTo>
                  <a:cubicBezTo>
                    <a:pt x="167" y="3237"/>
                    <a:pt x="165" y="3242"/>
                    <a:pt x="163" y="3247"/>
                  </a:cubicBezTo>
                  <a:cubicBezTo>
                    <a:pt x="147" y="3300"/>
                    <a:pt x="112" y="3319"/>
                    <a:pt x="59" y="3303"/>
                  </a:cubicBezTo>
                  <a:cubicBezTo>
                    <a:pt x="18" y="3290"/>
                    <a:pt x="10" y="3255"/>
                    <a:pt x="4" y="3220"/>
                  </a:cubicBezTo>
                  <a:cubicBezTo>
                    <a:pt x="0" y="3202"/>
                    <a:pt x="3" y="3182"/>
                    <a:pt x="2" y="3163"/>
                  </a:cubicBezTo>
                  <a:cubicBezTo>
                    <a:pt x="2" y="3144"/>
                    <a:pt x="2" y="3125"/>
                    <a:pt x="2" y="3107"/>
                  </a:cubicBezTo>
                  <a:cubicBezTo>
                    <a:pt x="3" y="3107"/>
                    <a:pt x="3" y="3107"/>
                    <a:pt x="4" y="3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667126" y="1627188"/>
              <a:ext cx="249238" cy="2368550"/>
            </a:xfrm>
            <a:custGeom>
              <a:avLst/>
              <a:gdLst>
                <a:gd name="T0" fmla="*/ 348 w 348"/>
                <a:gd name="T1" fmla="*/ 3176 h 3319"/>
                <a:gd name="T2" fmla="*/ 335 w 348"/>
                <a:gd name="T3" fmla="*/ 3269 h 3319"/>
                <a:gd name="T4" fmla="*/ 283 w 348"/>
                <a:gd name="T5" fmla="*/ 3313 h 3319"/>
                <a:gd name="T6" fmla="*/ 204 w 348"/>
                <a:gd name="T7" fmla="*/ 3289 h 3319"/>
                <a:gd name="T8" fmla="*/ 174 w 348"/>
                <a:gd name="T9" fmla="*/ 3208 h 3319"/>
                <a:gd name="T10" fmla="*/ 148 w 348"/>
                <a:gd name="T11" fmla="*/ 2795 h 3319"/>
                <a:gd name="T12" fmla="*/ 121 w 348"/>
                <a:gd name="T13" fmla="*/ 2317 h 3319"/>
                <a:gd name="T14" fmla="*/ 100 w 348"/>
                <a:gd name="T15" fmla="*/ 1926 h 3319"/>
                <a:gd name="T16" fmla="*/ 73 w 348"/>
                <a:gd name="T17" fmla="*/ 1453 h 3319"/>
                <a:gd name="T18" fmla="*/ 52 w 348"/>
                <a:gd name="T19" fmla="*/ 1062 h 3319"/>
                <a:gd name="T20" fmla="*/ 25 w 348"/>
                <a:gd name="T21" fmla="*/ 589 h 3319"/>
                <a:gd name="T22" fmla="*/ 4 w 348"/>
                <a:gd name="T23" fmla="*/ 206 h 3319"/>
                <a:gd name="T24" fmla="*/ 0 w 348"/>
                <a:gd name="T25" fmla="*/ 89 h 3319"/>
                <a:gd name="T26" fmla="*/ 40 w 348"/>
                <a:gd name="T27" fmla="*/ 18 h 3319"/>
                <a:gd name="T28" fmla="*/ 143 w 348"/>
                <a:gd name="T29" fmla="*/ 22 h 3319"/>
                <a:gd name="T30" fmla="*/ 172 w 348"/>
                <a:gd name="T31" fmla="*/ 76 h 3319"/>
                <a:gd name="T32" fmla="*/ 184 w 348"/>
                <a:gd name="T33" fmla="*/ 254 h 3319"/>
                <a:gd name="T34" fmla="*/ 207 w 348"/>
                <a:gd name="T35" fmla="*/ 663 h 3319"/>
                <a:gd name="T36" fmla="*/ 228 w 348"/>
                <a:gd name="T37" fmla="*/ 1054 h 3319"/>
                <a:gd name="T38" fmla="*/ 250 w 348"/>
                <a:gd name="T39" fmla="*/ 1454 h 3319"/>
                <a:gd name="T40" fmla="*/ 268 w 348"/>
                <a:gd name="T41" fmla="*/ 1774 h 3319"/>
                <a:gd name="T42" fmla="*/ 290 w 348"/>
                <a:gd name="T43" fmla="*/ 2176 h 3319"/>
                <a:gd name="T44" fmla="*/ 312 w 348"/>
                <a:gd name="T45" fmla="*/ 2573 h 3319"/>
                <a:gd name="T46" fmla="*/ 334 w 348"/>
                <a:gd name="T47" fmla="*/ 2974 h 3319"/>
                <a:gd name="T48" fmla="*/ 345 w 348"/>
                <a:gd name="T49" fmla="*/ 3176 h 3319"/>
                <a:gd name="T50" fmla="*/ 348 w 348"/>
                <a:gd name="T51" fmla="*/ 3176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3319">
                  <a:moveTo>
                    <a:pt x="348" y="3176"/>
                  </a:moveTo>
                  <a:cubicBezTo>
                    <a:pt x="344" y="3207"/>
                    <a:pt x="341" y="3238"/>
                    <a:pt x="335" y="3269"/>
                  </a:cubicBezTo>
                  <a:cubicBezTo>
                    <a:pt x="330" y="3296"/>
                    <a:pt x="310" y="3310"/>
                    <a:pt x="283" y="3313"/>
                  </a:cubicBezTo>
                  <a:cubicBezTo>
                    <a:pt x="253" y="3316"/>
                    <a:pt x="221" y="3319"/>
                    <a:pt x="204" y="3289"/>
                  </a:cubicBezTo>
                  <a:cubicBezTo>
                    <a:pt x="190" y="3264"/>
                    <a:pt x="176" y="3236"/>
                    <a:pt x="174" y="3208"/>
                  </a:cubicBezTo>
                  <a:cubicBezTo>
                    <a:pt x="163" y="3071"/>
                    <a:pt x="156" y="2933"/>
                    <a:pt x="148" y="2795"/>
                  </a:cubicBezTo>
                  <a:cubicBezTo>
                    <a:pt x="139" y="2636"/>
                    <a:pt x="130" y="2476"/>
                    <a:pt x="121" y="2317"/>
                  </a:cubicBezTo>
                  <a:cubicBezTo>
                    <a:pt x="114" y="2186"/>
                    <a:pt x="107" y="2056"/>
                    <a:pt x="100" y="1926"/>
                  </a:cubicBezTo>
                  <a:cubicBezTo>
                    <a:pt x="91" y="1768"/>
                    <a:pt x="82" y="1611"/>
                    <a:pt x="73" y="1453"/>
                  </a:cubicBezTo>
                  <a:cubicBezTo>
                    <a:pt x="66" y="1323"/>
                    <a:pt x="59" y="1192"/>
                    <a:pt x="52" y="1062"/>
                  </a:cubicBezTo>
                  <a:cubicBezTo>
                    <a:pt x="43" y="904"/>
                    <a:pt x="34" y="747"/>
                    <a:pt x="25" y="589"/>
                  </a:cubicBezTo>
                  <a:cubicBezTo>
                    <a:pt x="18" y="462"/>
                    <a:pt x="11" y="334"/>
                    <a:pt x="4" y="206"/>
                  </a:cubicBezTo>
                  <a:cubicBezTo>
                    <a:pt x="2" y="167"/>
                    <a:pt x="0" y="128"/>
                    <a:pt x="0" y="89"/>
                  </a:cubicBezTo>
                  <a:cubicBezTo>
                    <a:pt x="0" y="59"/>
                    <a:pt x="10" y="31"/>
                    <a:pt x="40" y="18"/>
                  </a:cubicBezTo>
                  <a:cubicBezTo>
                    <a:pt x="74" y="4"/>
                    <a:pt x="110" y="0"/>
                    <a:pt x="143" y="22"/>
                  </a:cubicBezTo>
                  <a:cubicBezTo>
                    <a:pt x="163" y="34"/>
                    <a:pt x="171" y="55"/>
                    <a:pt x="172" y="76"/>
                  </a:cubicBezTo>
                  <a:cubicBezTo>
                    <a:pt x="177" y="136"/>
                    <a:pt x="180" y="195"/>
                    <a:pt x="184" y="254"/>
                  </a:cubicBezTo>
                  <a:cubicBezTo>
                    <a:pt x="192" y="390"/>
                    <a:pt x="199" y="526"/>
                    <a:pt x="207" y="663"/>
                  </a:cubicBezTo>
                  <a:cubicBezTo>
                    <a:pt x="214" y="793"/>
                    <a:pt x="221" y="923"/>
                    <a:pt x="228" y="1054"/>
                  </a:cubicBezTo>
                  <a:cubicBezTo>
                    <a:pt x="235" y="1187"/>
                    <a:pt x="243" y="1321"/>
                    <a:pt x="250" y="1454"/>
                  </a:cubicBezTo>
                  <a:cubicBezTo>
                    <a:pt x="256" y="1561"/>
                    <a:pt x="262" y="1667"/>
                    <a:pt x="268" y="1774"/>
                  </a:cubicBezTo>
                  <a:cubicBezTo>
                    <a:pt x="275" y="1908"/>
                    <a:pt x="283" y="2042"/>
                    <a:pt x="290" y="2176"/>
                  </a:cubicBezTo>
                  <a:cubicBezTo>
                    <a:pt x="298" y="2309"/>
                    <a:pt x="305" y="2441"/>
                    <a:pt x="312" y="2573"/>
                  </a:cubicBezTo>
                  <a:cubicBezTo>
                    <a:pt x="319" y="2707"/>
                    <a:pt x="327" y="2841"/>
                    <a:pt x="334" y="2974"/>
                  </a:cubicBezTo>
                  <a:cubicBezTo>
                    <a:pt x="338" y="3041"/>
                    <a:pt x="341" y="3109"/>
                    <a:pt x="345" y="3176"/>
                  </a:cubicBezTo>
                  <a:cubicBezTo>
                    <a:pt x="346" y="3176"/>
                    <a:pt x="347" y="3176"/>
                    <a:pt x="348" y="3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10088" y="1631950"/>
              <a:ext cx="127000" cy="2365375"/>
            </a:xfrm>
            <a:custGeom>
              <a:avLst/>
              <a:gdLst>
                <a:gd name="T0" fmla="*/ 0 w 177"/>
                <a:gd name="T1" fmla="*/ 1648 h 3313"/>
                <a:gd name="T2" fmla="*/ 0 w 177"/>
                <a:gd name="T3" fmla="*/ 300 h 3313"/>
                <a:gd name="T4" fmla="*/ 0 w 177"/>
                <a:gd name="T5" fmla="*/ 100 h 3313"/>
                <a:gd name="T6" fmla="*/ 5 w 177"/>
                <a:gd name="T7" fmla="*/ 60 h 3313"/>
                <a:gd name="T8" fmla="*/ 70 w 177"/>
                <a:gd name="T9" fmla="*/ 2 h 3313"/>
                <a:gd name="T10" fmla="*/ 102 w 177"/>
                <a:gd name="T11" fmla="*/ 1 h 3313"/>
                <a:gd name="T12" fmla="*/ 176 w 177"/>
                <a:gd name="T13" fmla="*/ 75 h 3313"/>
                <a:gd name="T14" fmla="*/ 176 w 177"/>
                <a:gd name="T15" fmla="*/ 99 h 3313"/>
                <a:gd name="T16" fmla="*/ 176 w 177"/>
                <a:gd name="T17" fmla="*/ 2848 h 3313"/>
                <a:gd name="T18" fmla="*/ 175 w 177"/>
                <a:gd name="T19" fmla="*/ 3178 h 3313"/>
                <a:gd name="T20" fmla="*/ 161 w 177"/>
                <a:gd name="T21" fmla="*/ 3267 h 3313"/>
                <a:gd name="T22" fmla="*/ 108 w 177"/>
                <a:gd name="T23" fmla="*/ 3311 h 3313"/>
                <a:gd name="T24" fmla="*/ 25 w 177"/>
                <a:gd name="T25" fmla="*/ 3281 h 3313"/>
                <a:gd name="T26" fmla="*/ 0 w 177"/>
                <a:gd name="T27" fmla="*/ 3171 h 3313"/>
                <a:gd name="T28" fmla="*/ 0 w 177"/>
                <a:gd name="T29" fmla="*/ 2507 h 3313"/>
                <a:gd name="T30" fmla="*/ 0 w 177"/>
                <a:gd name="T31" fmla="*/ 1648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3313">
                  <a:moveTo>
                    <a:pt x="0" y="1648"/>
                  </a:moveTo>
                  <a:cubicBezTo>
                    <a:pt x="0" y="1198"/>
                    <a:pt x="0" y="749"/>
                    <a:pt x="0" y="300"/>
                  </a:cubicBezTo>
                  <a:cubicBezTo>
                    <a:pt x="0" y="233"/>
                    <a:pt x="0" y="166"/>
                    <a:pt x="0" y="100"/>
                  </a:cubicBezTo>
                  <a:cubicBezTo>
                    <a:pt x="0" y="87"/>
                    <a:pt x="2" y="73"/>
                    <a:pt x="5" y="60"/>
                  </a:cubicBezTo>
                  <a:cubicBezTo>
                    <a:pt x="12" y="26"/>
                    <a:pt x="35" y="6"/>
                    <a:pt x="70" y="2"/>
                  </a:cubicBezTo>
                  <a:cubicBezTo>
                    <a:pt x="81" y="1"/>
                    <a:pt x="91" y="0"/>
                    <a:pt x="102" y="1"/>
                  </a:cubicBezTo>
                  <a:cubicBezTo>
                    <a:pt x="148" y="5"/>
                    <a:pt x="172" y="29"/>
                    <a:pt x="176" y="75"/>
                  </a:cubicBezTo>
                  <a:cubicBezTo>
                    <a:pt x="176" y="83"/>
                    <a:pt x="176" y="91"/>
                    <a:pt x="176" y="99"/>
                  </a:cubicBezTo>
                  <a:cubicBezTo>
                    <a:pt x="176" y="1015"/>
                    <a:pt x="176" y="1932"/>
                    <a:pt x="176" y="2848"/>
                  </a:cubicBezTo>
                  <a:cubicBezTo>
                    <a:pt x="176" y="2958"/>
                    <a:pt x="177" y="3068"/>
                    <a:pt x="175" y="3178"/>
                  </a:cubicBezTo>
                  <a:cubicBezTo>
                    <a:pt x="174" y="3208"/>
                    <a:pt x="168" y="3238"/>
                    <a:pt x="161" y="3267"/>
                  </a:cubicBezTo>
                  <a:cubicBezTo>
                    <a:pt x="155" y="3293"/>
                    <a:pt x="136" y="3308"/>
                    <a:pt x="108" y="3311"/>
                  </a:cubicBezTo>
                  <a:cubicBezTo>
                    <a:pt x="76" y="3313"/>
                    <a:pt x="45" y="3313"/>
                    <a:pt x="25" y="3281"/>
                  </a:cubicBezTo>
                  <a:cubicBezTo>
                    <a:pt x="4" y="3247"/>
                    <a:pt x="1" y="3210"/>
                    <a:pt x="0" y="3171"/>
                  </a:cubicBezTo>
                  <a:cubicBezTo>
                    <a:pt x="0" y="2950"/>
                    <a:pt x="0" y="2729"/>
                    <a:pt x="0" y="2507"/>
                  </a:cubicBezTo>
                  <a:cubicBezTo>
                    <a:pt x="0" y="2221"/>
                    <a:pt x="0" y="1934"/>
                    <a:pt x="0" y="16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310063" y="854075"/>
              <a:ext cx="531813" cy="114300"/>
            </a:xfrm>
            <a:custGeom>
              <a:avLst/>
              <a:gdLst>
                <a:gd name="T0" fmla="*/ 371 w 745"/>
                <a:gd name="T1" fmla="*/ 160 h 160"/>
                <a:gd name="T2" fmla="*/ 49 w 745"/>
                <a:gd name="T3" fmla="*/ 160 h 160"/>
                <a:gd name="T4" fmla="*/ 2 w 745"/>
                <a:gd name="T5" fmla="*/ 118 h 160"/>
                <a:gd name="T6" fmla="*/ 4 w 745"/>
                <a:gd name="T7" fmla="*/ 57 h 160"/>
                <a:gd name="T8" fmla="*/ 31 w 745"/>
                <a:gd name="T9" fmla="*/ 24 h 160"/>
                <a:gd name="T10" fmla="*/ 112 w 745"/>
                <a:gd name="T11" fmla="*/ 2 h 160"/>
                <a:gd name="T12" fmla="*/ 630 w 745"/>
                <a:gd name="T13" fmla="*/ 1 h 160"/>
                <a:gd name="T14" fmla="*/ 660 w 745"/>
                <a:gd name="T15" fmla="*/ 4 h 160"/>
                <a:gd name="T16" fmla="*/ 739 w 745"/>
                <a:gd name="T17" fmla="*/ 122 h 160"/>
                <a:gd name="T18" fmla="*/ 695 w 745"/>
                <a:gd name="T19" fmla="*/ 160 h 160"/>
                <a:gd name="T20" fmla="*/ 371 w 745"/>
                <a:gd name="T21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5" h="160">
                  <a:moveTo>
                    <a:pt x="371" y="160"/>
                  </a:moveTo>
                  <a:cubicBezTo>
                    <a:pt x="264" y="160"/>
                    <a:pt x="156" y="160"/>
                    <a:pt x="49" y="160"/>
                  </a:cubicBezTo>
                  <a:cubicBezTo>
                    <a:pt x="18" y="160"/>
                    <a:pt x="5" y="149"/>
                    <a:pt x="2" y="118"/>
                  </a:cubicBezTo>
                  <a:cubicBezTo>
                    <a:pt x="0" y="98"/>
                    <a:pt x="0" y="76"/>
                    <a:pt x="4" y="57"/>
                  </a:cubicBezTo>
                  <a:cubicBezTo>
                    <a:pt x="7" y="44"/>
                    <a:pt x="19" y="29"/>
                    <a:pt x="31" y="24"/>
                  </a:cubicBezTo>
                  <a:cubicBezTo>
                    <a:pt x="56" y="13"/>
                    <a:pt x="85" y="2"/>
                    <a:pt x="112" y="2"/>
                  </a:cubicBezTo>
                  <a:cubicBezTo>
                    <a:pt x="285" y="0"/>
                    <a:pt x="457" y="1"/>
                    <a:pt x="630" y="1"/>
                  </a:cubicBezTo>
                  <a:cubicBezTo>
                    <a:pt x="640" y="1"/>
                    <a:pt x="650" y="2"/>
                    <a:pt x="660" y="4"/>
                  </a:cubicBezTo>
                  <a:cubicBezTo>
                    <a:pt x="744" y="23"/>
                    <a:pt x="745" y="50"/>
                    <a:pt x="739" y="122"/>
                  </a:cubicBezTo>
                  <a:cubicBezTo>
                    <a:pt x="737" y="149"/>
                    <a:pt x="722" y="160"/>
                    <a:pt x="695" y="160"/>
                  </a:cubicBezTo>
                  <a:cubicBezTo>
                    <a:pt x="587" y="160"/>
                    <a:pt x="479" y="160"/>
                    <a:pt x="371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0976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>
            <a:off x="1107" y="0"/>
            <a:ext cx="9144000" cy="1952625"/>
          </a:xfrm>
          <a:prstGeom prst="rect">
            <a:avLst/>
          </a:prstGeom>
          <a:gradFill flip="none" rotWithShape="1">
            <a:gsLst>
              <a:gs pos="40000">
                <a:schemeClr val="tx2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167893"/>
            <a:ext cx="8137525" cy="994172"/>
          </a:xfrm>
        </p:spPr>
        <p:txBody>
          <a:bodyPr/>
          <a:lstStyle/>
          <a:p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на селските райони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gray">
          <a:xfrm>
            <a:off x="503238" y="1042416"/>
            <a:ext cx="8137524" cy="2049699"/>
          </a:xfrm>
          <a:prstGeom prst="round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921544" y="1181204"/>
            <a:ext cx="7529512" cy="149896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Селскостопанското производство е най-важната икономическа дейност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селските райони, където работните места често са свързани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 </a:t>
            </a:r>
            <a:r>
              <a:rPr lang="ru-RU" dirty="0"/>
              <a:t>преработването на селскостопанската </a:t>
            </a:r>
            <a:r>
              <a:rPr lang="ru-RU" dirty="0" smtClean="0"/>
              <a:t>продукция</a:t>
            </a:r>
            <a:r>
              <a:rPr lang="fr-BE" dirty="0" smtClean="0"/>
              <a:t>. </a:t>
            </a:r>
          </a:p>
          <a:p>
            <a:r>
              <a:rPr lang="ru-RU" dirty="0"/>
              <a:t>Без селските стопани почти нищо няма да поддържа живота в някои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селски </a:t>
            </a:r>
            <a:r>
              <a:rPr lang="ru-RU" dirty="0"/>
              <a:t>общини, особено на места, където земята се обработва трудно (хълмисти, планински или отдалечени области)</a:t>
            </a:r>
            <a:r>
              <a:rPr lang="en-GB" dirty="0" smtClean="0"/>
              <a:t>.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1311443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4066674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Oval 9"/>
          <p:cNvSpPr/>
          <p:nvPr/>
        </p:nvSpPr>
        <p:spPr bwMode="gray">
          <a:xfrm>
            <a:off x="6136106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Plus 10"/>
          <p:cNvSpPr/>
          <p:nvPr/>
        </p:nvSpPr>
        <p:spPr bwMode="gray">
          <a:xfrm>
            <a:off x="2905626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Plus 11"/>
          <p:cNvSpPr/>
          <p:nvPr/>
        </p:nvSpPr>
        <p:spPr bwMode="gray">
          <a:xfrm>
            <a:off x="5317958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692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gray">
          <a:xfrm>
            <a:off x="-533400" y="1883038"/>
            <a:ext cx="4105274" cy="410527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5400675" cy="994172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Нови хоризонти – нови възможности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2537249"/>
            <a:ext cx="2614865" cy="194945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Иван и Мария обновяват стария хамбар, като правят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него стаи за </a:t>
            </a:r>
            <a:r>
              <a:rPr lang="ru-RU" dirty="0" smtClean="0"/>
              <a:t>гости</a:t>
            </a:r>
            <a:r>
              <a:rPr lang="fr-BE" dirty="0" smtClean="0"/>
              <a:t>.</a:t>
            </a:r>
          </a:p>
          <a:p>
            <a:r>
              <a:rPr lang="ru-RU" dirty="0"/>
              <a:t>Те наемат двама души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от </a:t>
            </a:r>
            <a:r>
              <a:rPr lang="ru-RU" dirty="0"/>
              <a:t>селото да им помагат, когато работата стане твърде </a:t>
            </a:r>
            <a:r>
              <a:rPr lang="ru-RU" dirty="0" smtClean="0"/>
              <a:t>много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4-Point Star 5"/>
          <p:cNvSpPr/>
          <p:nvPr/>
        </p:nvSpPr>
        <p:spPr bwMode="gray">
          <a:xfrm>
            <a:off x="7507704" y="38696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4-Point Star 6"/>
          <p:cNvSpPr/>
          <p:nvPr/>
        </p:nvSpPr>
        <p:spPr bwMode="gray">
          <a:xfrm rot="18900000">
            <a:off x="7504306" y="998749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4-Point Star 7"/>
          <p:cNvSpPr/>
          <p:nvPr/>
        </p:nvSpPr>
        <p:spPr bwMode="gray">
          <a:xfrm rot="18900000">
            <a:off x="7930010" y="1368783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4-Point Star 8"/>
          <p:cNvSpPr/>
          <p:nvPr/>
        </p:nvSpPr>
        <p:spPr bwMode="gray">
          <a:xfrm rot="2700000">
            <a:off x="5237625" y="361331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4-Point Star 9"/>
          <p:cNvSpPr/>
          <p:nvPr/>
        </p:nvSpPr>
        <p:spPr bwMode="gray">
          <a:xfrm>
            <a:off x="5771757" y="3141940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4-Point Star 10"/>
          <p:cNvSpPr/>
          <p:nvPr/>
        </p:nvSpPr>
        <p:spPr bwMode="gray">
          <a:xfrm>
            <a:off x="6197461" y="3511974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4-Point Star 12"/>
          <p:cNvSpPr/>
          <p:nvPr/>
        </p:nvSpPr>
        <p:spPr bwMode="gray">
          <a:xfrm>
            <a:off x="167684" y="1554502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4-Point Star 13"/>
          <p:cNvSpPr/>
          <p:nvPr/>
        </p:nvSpPr>
        <p:spPr bwMode="gray">
          <a:xfrm>
            <a:off x="593388" y="1924536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15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5400675" cy="994172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Нови хоризонти – нови възможности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5507372" y="-832589"/>
            <a:ext cx="6680136" cy="668013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400800" y="1030035"/>
            <a:ext cx="2728686" cy="3263504"/>
          </a:xfrm>
        </p:spPr>
        <p:txBody>
          <a:bodyPr anchor="ctr">
            <a:noAutofit/>
          </a:bodyPr>
          <a:lstStyle/>
          <a:p>
            <a:r>
              <a:rPr lang="ru-RU" sz="1600" dirty="0"/>
              <a:t>Те показват на посетителите как се прави сирене и ги запознават с биологичния метод , по който се произвежда тяхното сирене, сертифицирано в </a:t>
            </a:r>
            <a:r>
              <a:rPr lang="ru-RU" sz="1600" dirty="0" smtClean="0"/>
              <a:t>ЕС</a:t>
            </a:r>
            <a:r>
              <a:rPr lang="fr-BE" sz="1600" dirty="0" smtClean="0"/>
              <a:t>.</a:t>
            </a:r>
            <a:endParaRPr lang="fr-BE" sz="1600" dirty="0"/>
          </a:p>
          <a:p>
            <a:r>
              <a:rPr lang="ru-RU" sz="1600" dirty="0"/>
              <a:t>Произведеното сирене продават на пазара, в техен магазин, както и онлайн, чрез създадения от тях </a:t>
            </a:r>
            <a:r>
              <a:rPr lang="ru-RU" sz="1600" dirty="0" smtClean="0"/>
              <a:t>сайт</a:t>
            </a:r>
            <a:r>
              <a:rPr lang="fr-BE" sz="1600" dirty="0" smtClean="0"/>
              <a:t>.</a:t>
            </a:r>
          </a:p>
          <a:p>
            <a:r>
              <a:rPr lang="ru-RU" sz="1600" dirty="0"/>
              <a:t>Тези дейности са полезни </a:t>
            </a:r>
            <a:r>
              <a:rPr lang="fr-BE" sz="1600" dirty="0" smtClean="0"/>
              <a:t/>
            </a:r>
            <a:br>
              <a:rPr lang="fr-BE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 местната община – създават нови работни места, привличат повече посетители в района, запознават повече потребители с местната продукция</a:t>
            </a:r>
            <a:r>
              <a:rPr lang="ru-RU" sz="1600" dirty="0" smtClean="0"/>
              <a:t>.</a:t>
            </a:r>
            <a:endParaRPr lang="fr-BE" sz="1600" dirty="0" smtClean="0"/>
          </a:p>
          <a:p>
            <a:endParaRPr lang="fr-BE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4295" y="2995864"/>
            <a:ext cx="1780672" cy="1780672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75826" y="2616536"/>
            <a:ext cx="2163471" cy="216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9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00" y="0"/>
            <a:ext cx="4572000" cy="5143500"/>
            <a:chOff x="4572000" y="0"/>
            <a:chExt cx="4572000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4" r="20592"/>
            <a:stretch/>
          </p:blipFill>
          <p:spPr>
            <a:xfrm>
              <a:off x="4572000" y="0"/>
              <a:ext cx="4572000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578272" y="2008161"/>
              <a:ext cx="135165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  <a:reflection blurRad="6350" stA="53000" endA="300" endPos="35500" dir="5400000" sy="-90000" algn="bl" rotWithShape="0"/>
                  </a:effectLst>
                </a:rPr>
                <a:t>6</a:t>
              </a:r>
              <a:r>
                <a:rPr lang="bg-BG" sz="9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  <a:reflection blurRad="6350" stA="53000" endA="300" endPos="35500" dir="5400000" sy="-90000" algn="bl" rotWithShape="0"/>
                  </a:effectLst>
                </a:rPr>
                <a:t> </a:t>
              </a:r>
              <a:r>
                <a:rPr lang="en-US" sz="72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  <a:reflection blurRad="6350" stA="53000" endA="300" endPos="35500" dir="5400000" sy="-90000" algn="bl" rotWithShape="0"/>
                  </a:effectLst>
                </a:rPr>
                <a:t>%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49" y="211582"/>
            <a:ext cx="7092951" cy="994172"/>
          </a:xfrm>
        </p:spPr>
        <p:txBody>
          <a:bodyPr/>
          <a:lstStyle/>
          <a:p>
            <a:pPr marL="630238" indent="-630238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Бъдещето на селското стопанство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-707928" y="2653158"/>
            <a:ext cx="6053833" cy="6053833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3327400"/>
            <a:ext cx="4553394" cy="3263504"/>
          </a:xfrm>
        </p:spPr>
        <p:txBody>
          <a:bodyPr>
            <a:normAutofit/>
          </a:bodyPr>
          <a:lstStyle/>
          <a:p>
            <a:r>
              <a:rPr lang="ru-RU" dirty="0"/>
              <a:t>Янко и Ана – </a:t>
            </a:r>
            <a:r>
              <a:rPr lang="ru-RU" dirty="0" smtClean="0"/>
              <a:t>двете </a:t>
            </a:r>
            <a:r>
              <a:rPr lang="ru-RU" dirty="0"/>
              <a:t>деца на Иван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Мария – </a:t>
            </a:r>
            <a:r>
              <a:rPr lang="ru-RU" dirty="0" smtClean="0"/>
              <a:t>не </a:t>
            </a:r>
            <a:r>
              <a:rPr lang="ru-RU" dirty="0"/>
              <a:t>желаят да станат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селски стопани</a:t>
            </a:r>
            <a:r>
              <a:rPr lang="fr-BE" dirty="0" smtClean="0"/>
              <a:t>.</a:t>
            </a:r>
          </a:p>
          <a:p>
            <a:r>
              <a:rPr lang="ru-RU" dirty="0"/>
              <a:t>В ЕС само </a:t>
            </a:r>
            <a:r>
              <a:rPr lang="fr-BE" dirty="0" smtClean="0"/>
              <a:t>6</a:t>
            </a:r>
            <a:r>
              <a:rPr lang="bg-BG" sz="900" dirty="0" smtClean="0"/>
              <a:t> </a:t>
            </a:r>
            <a:r>
              <a:rPr lang="ru-RU" dirty="0" smtClean="0"/>
              <a:t>% </a:t>
            </a:r>
            <a:r>
              <a:rPr lang="ru-RU" dirty="0"/>
              <a:t>от селските стопани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(</a:t>
            </a:r>
            <a:r>
              <a:rPr lang="ru-RU" dirty="0"/>
              <a:t>около 900 000) са на възраст под 35 години</a:t>
            </a:r>
            <a:r>
              <a:rPr lang="ru-RU" dirty="0" smtClean="0"/>
              <a:t>.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016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3221571" y="3160850"/>
            <a:ext cx="5947997" cy="5947997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7" name="Oval 6"/>
          <p:cNvSpPr/>
          <p:nvPr/>
        </p:nvSpPr>
        <p:spPr bwMode="gray">
          <a:xfrm>
            <a:off x="411794" y="2015487"/>
            <a:ext cx="2740925" cy="27409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68868" y="198543"/>
            <a:ext cx="6589713" cy="994172"/>
          </a:xfrm>
        </p:spPr>
        <p:txBody>
          <a:bodyPr/>
          <a:lstStyle/>
          <a:p>
            <a:pPr marL="628650" indent="-628650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Бъдещето на селското стопанство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516" y="2477899"/>
            <a:ext cx="2649481" cy="1816100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/>
              <a:t>Кой ще отглежда храната, която ни е необходима, след </a:t>
            </a:r>
            <a:r>
              <a:rPr lang="ru-RU" sz="2400" dirty="0" smtClean="0"/>
              <a:t>време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 bwMode="gray">
          <a:xfrm>
            <a:off x="4572000" y="3784791"/>
            <a:ext cx="4041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Селскостопанското производство </a:t>
            </a:r>
            <a: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е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трудно дело, но за Иван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Мария </a:t>
            </a:r>
            <a: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то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не е просто работа </a:t>
            </a:r>
            <a:r>
              <a:rPr lang="fr-BE" sz="1800" dirty="0">
                <a:solidFill>
                  <a:schemeClr val="tx2">
                    <a:lumMod val="50000"/>
                  </a:schemeClr>
                </a:solidFill>
              </a:rPr>
              <a:t>–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то е страст, която им носи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удовлетворение</a:t>
            </a:r>
            <a: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/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6" cy="994172"/>
          </a:xfrm>
        </p:spPr>
        <p:txBody>
          <a:bodyPr/>
          <a:lstStyle/>
          <a:p>
            <a:pPr marL="630238" indent="-630238"/>
            <a:r>
              <a:rPr lang="en-GB" dirty="0" smtClean="0"/>
              <a:t>3. </a:t>
            </a:r>
            <a:r>
              <a:rPr lang="ru-RU" dirty="0"/>
              <a:t>Селското стопанство през ХХІ </a:t>
            </a:r>
            <a:r>
              <a:rPr lang="ru-RU" dirty="0" smtClean="0"/>
              <a:t>век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451226" y="1307552"/>
            <a:ext cx="5372734" cy="32635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Иван и Мария използват постиженията на науката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технологиите в ежедневната си работа, например за метеорологични </a:t>
            </a:r>
            <a:r>
              <a:rPr lang="ru-RU" dirty="0" smtClean="0"/>
              <a:t>прогнози </a:t>
            </a:r>
            <a:r>
              <a:rPr lang="ru-RU" dirty="0"/>
              <a:t>или за проверка на съдържанието на азот в </a:t>
            </a:r>
            <a:r>
              <a:rPr lang="ru-RU" dirty="0" smtClean="0"/>
              <a:t>почвата</a:t>
            </a:r>
            <a:r>
              <a:rPr lang="en-US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Технологиите могат да помагат на селските стопани </a:t>
            </a:r>
            <a:r>
              <a:rPr lang="ru-RU" dirty="0" smtClean="0"/>
              <a:t>да </a:t>
            </a:r>
            <a:r>
              <a:rPr lang="ru-RU" dirty="0"/>
              <a:t>произвеждат повече храна по устойчив начин и да произвеждат повече с по-малко (намален разход на вода, енергия, торове</a:t>
            </a:r>
            <a:r>
              <a:rPr lang="ru-RU" dirty="0" smtClean="0"/>
              <a:t>)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Това е важно, тъй като населението на света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се </a:t>
            </a:r>
            <a:r>
              <a:rPr lang="ru-RU" dirty="0"/>
              <a:t>увеличава (9 млрд. през 2050 г</a:t>
            </a:r>
            <a:r>
              <a:rPr lang="ru-RU" dirty="0" smtClean="0"/>
              <a:t>.)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Така се увеличава също броят на работните места, както и възможностите за развитие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на </a:t>
            </a:r>
            <a:r>
              <a:rPr lang="ru-RU" dirty="0"/>
              <a:t>селските </a:t>
            </a:r>
            <a:r>
              <a:rPr lang="ru-RU" dirty="0" smtClean="0"/>
              <a:t>общини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181338" y="2027997"/>
            <a:ext cx="2058750" cy="2148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503237" y="1497375"/>
            <a:ext cx="1271250" cy="135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82338" y="3635376"/>
            <a:ext cx="2621063" cy="13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21 1.11111E-6 L 4.16667E-6 1.11111E-6 " pathEditMode="relative" rAng="0" ptsTypes="AA">
                                      <p:cBhvr>
                                        <p:cTn id="24" dur="4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831594" y="1259931"/>
            <a:ext cx="5995670" cy="326350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Селските стопани произвеждат здравословна,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ru-RU" b="1" dirty="0" smtClean="0"/>
              <a:t>безопасна</a:t>
            </a:r>
            <a:r>
              <a:rPr lang="en-GB" b="1" dirty="0" smtClean="0"/>
              <a:t> </a:t>
            </a:r>
            <a:r>
              <a:rPr lang="bg-BG" b="1" dirty="0" smtClean="0"/>
              <a:t>и</a:t>
            </a:r>
            <a:r>
              <a:rPr lang="ru-RU" b="1" dirty="0" smtClean="0"/>
              <a:t> </a:t>
            </a:r>
            <a:r>
              <a:rPr lang="ru-RU" b="1" dirty="0"/>
              <a:t>питателна </a:t>
            </a:r>
            <a:r>
              <a:rPr lang="ru-RU" b="1" dirty="0" smtClean="0"/>
              <a:t>храна</a:t>
            </a:r>
            <a:r>
              <a:rPr lang="fr-BE" b="1" dirty="0" smtClean="0"/>
              <a:t>: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 спазват строги изисквания и процедури, например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при </a:t>
            </a:r>
            <a:r>
              <a:rPr lang="ru-RU" dirty="0"/>
              <a:t>биологичното производство на </a:t>
            </a:r>
            <a:r>
              <a:rPr lang="ru-RU" dirty="0" smtClean="0"/>
              <a:t>продукти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Някои хранителни продукти са проследими, така че потребителите </a:t>
            </a:r>
            <a:r>
              <a:rPr lang="ru-RU" dirty="0" smtClean="0"/>
              <a:t>могат </a:t>
            </a:r>
            <a:r>
              <a:rPr lang="ru-RU" dirty="0"/>
              <a:t>да узнаят от къде идва храната </a:t>
            </a:r>
            <a:r>
              <a:rPr lang="ru-RU" dirty="0" smtClean="0"/>
              <a:t>им</a:t>
            </a:r>
            <a:r>
              <a:rPr lang="fr-BE" dirty="0" smtClean="0"/>
              <a:t>.</a:t>
            </a:r>
          </a:p>
          <a:p>
            <a:r>
              <a:rPr lang="ru-RU" b="1" dirty="0"/>
              <a:t>Селските стопани пазят природните ресурси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ru-RU" b="1" dirty="0" smtClean="0"/>
              <a:t>и </a:t>
            </a:r>
            <a:r>
              <a:rPr lang="ru-RU" b="1" dirty="0"/>
              <a:t>околната </a:t>
            </a:r>
            <a:r>
              <a:rPr lang="ru-RU" b="1" dirty="0" smtClean="0"/>
              <a:t>среда</a:t>
            </a:r>
            <a:r>
              <a:rPr lang="fr-BE" b="1" dirty="0" smtClean="0"/>
              <a:t>:</a:t>
            </a:r>
            <a:endParaRPr lang="fr-BE" b="1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 прилагат устойчиви методи, които не увреждат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околната среда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 опазват и увеличават </a:t>
            </a:r>
            <a:r>
              <a:rPr lang="ru-RU" dirty="0" smtClean="0"/>
              <a:t>биоразнообразието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Всички тези мерки помагат и за смекчаване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на </a:t>
            </a:r>
            <a:r>
              <a:rPr lang="ru-RU" dirty="0"/>
              <a:t>последствията </a:t>
            </a:r>
            <a:r>
              <a:rPr lang="ru-RU" dirty="0" smtClean="0"/>
              <a:t>от</a:t>
            </a:r>
            <a:r>
              <a:rPr lang="fr-BE" dirty="0" smtClean="0"/>
              <a:t> </a:t>
            </a:r>
            <a:r>
              <a:rPr lang="az-Cyrl-AZ" dirty="0"/>
              <a:t>изменението на </a:t>
            </a:r>
            <a:r>
              <a:rPr lang="az-Cyrl-AZ" dirty="0" smtClean="0"/>
              <a:t>климата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az-Cyrl-AZ" dirty="0"/>
              <a:t>Заключение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981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az-Cyrl-AZ" dirty="0"/>
              <a:t>Заключение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250682"/>
            <a:ext cx="5266944" cy="326350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Селските стопани са значими членове на селскостопанските общини с принос за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ru-RU" b="1" dirty="0" smtClean="0"/>
              <a:t>тяхното развитие</a:t>
            </a:r>
            <a:r>
              <a:rPr lang="fr-BE" b="1" dirty="0" smtClean="0"/>
              <a:t>: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Недостигът на млади селски стопани в ЕС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е </a:t>
            </a:r>
            <a:r>
              <a:rPr lang="ru-RU" dirty="0"/>
              <a:t>проблем </a:t>
            </a:r>
            <a:r>
              <a:rPr lang="ru-RU" dirty="0" smtClean="0"/>
              <a:t>за </a:t>
            </a:r>
            <a:r>
              <a:rPr lang="ru-RU" dirty="0" err="1" smtClean="0"/>
              <a:t>бъдещото</a:t>
            </a:r>
            <a:r>
              <a:rPr lang="ru-RU" dirty="0" smtClean="0"/>
              <a:t> развитие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Днес селските стопани са бизнесмени, които разнообразяват дейностите си и търсят нови </a:t>
            </a:r>
            <a:r>
              <a:rPr lang="ru-RU" dirty="0" smtClean="0"/>
              <a:t>възможности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 използват нови технологии и нововъведения,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които </a:t>
            </a:r>
            <a:r>
              <a:rPr lang="ru-RU" dirty="0"/>
              <a:t>разкриват нови пазари и </a:t>
            </a:r>
            <a:r>
              <a:rPr lang="ru-RU" dirty="0" smtClean="0"/>
              <a:t>възможности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Те помагат за създаване на нови работни места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за </a:t>
            </a:r>
            <a:r>
              <a:rPr lang="ru-RU" dirty="0" err="1" smtClean="0"/>
              <a:t>засилване</a:t>
            </a:r>
            <a:r>
              <a:rPr lang="ru-RU" dirty="0" smtClean="0"/>
              <a:t> </a:t>
            </a:r>
            <a:r>
              <a:rPr lang="ru-RU" dirty="0"/>
              <a:t>на икономическия растеж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селските общини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2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az-Cyrl-AZ" dirty="0"/>
              <a:t>Въпроси</a:t>
            </a:r>
            <a:endParaRPr lang="fr-BE" dirty="0"/>
          </a:p>
        </p:txBody>
      </p:sp>
      <p:sp>
        <p:nvSpPr>
          <p:cNvPr id="6" name="Oval 5"/>
          <p:cNvSpPr/>
          <p:nvPr/>
        </p:nvSpPr>
        <p:spPr bwMode="gray">
          <a:xfrm>
            <a:off x="427379" y="3083425"/>
            <a:ext cx="3247341" cy="324734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90182" y="3635175"/>
            <a:ext cx="2902826" cy="1089529"/>
          </a:xfr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Колко тона зърнени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храни </a:t>
            </a:r>
            <a:r>
              <a:rPr lang="ru-RU" dirty="0"/>
              <a:t>произвеждат всяка година в ЕС селски стопани като Иван и </a:t>
            </a:r>
            <a:r>
              <a:rPr lang="ru-RU" dirty="0" smtClean="0"/>
              <a:t>Мария</a:t>
            </a:r>
            <a:r>
              <a:rPr lang="fr-BE" dirty="0" smtClean="0"/>
              <a:t>? 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4685100" y="1032593"/>
            <a:ext cx="2826920" cy="282692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4891064" y="1454023"/>
            <a:ext cx="2414992" cy="18374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Какъв европейски знак за качество носи сиренето на Иван и Мария? Според това означение какви правила трябва да спазват те? </a:t>
            </a:r>
            <a:endParaRPr lang="fr-BE" dirty="0" smtClean="0"/>
          </a:p>
        </p:txBody>
      </p:sp>
      <p:sp>
        <p:nvSpPr>
          <p:cNvPr id="10" name="Oval 9"/>
          <p:cNvSpPr/>
          <p:nvPr/>
        </p:nvSpPr>
        <p:spPr bwMode="gray">
          <a:xfrm>
            <a:off x="324533" y="182431"/>
            <a:ext cx="1942884" cy="194288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470939" y="609109"/>
            <a:ext cx="165007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Колко са селските стопани в </a:t>
            </a:r>
            <a:r>
              <a:rPr lang="ru-RU" sz="1800" dirty="0" smtClean="0">
                <a:solidFill>
                  <a:srgbClr val="54C0D4">
                    <a:lumMod val="50000"/>
                  </a:srgbClr>
                </a:solidFill>
              </a:rPr>
              <a:t>ЕС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>?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6" name="Oval 15"/>
          <p:cNvSpPr/>
          <p:nvPr/>
        </p:nvSpPr>
        <p:spPr bwMode="gray">
          <a:xfrm>
            <a:off x="5629593" y="3163998"/>
            <a:ext cx="3620011" cy="36200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5" name="Rectangle 14"/>
          <p:cNvSpPr/>
          <p:nvPr/>
        </p:nvSpPr>
        <p:spPr bwMode="gray">
          <a:xfrm>
            <a:off x="5769864" y="3687630"/>
            <a:ext cx="3339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Посочете два примера </a:t>
            </a:r>
            <a: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fr-BE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за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мерки за устойчиво селскостопанско производство, изпълнявани от Иван и Мария. 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build="p"/>
      <p:bldP spid="8" grpId="0" animBg="1"/>
      <p:bldP spid="7" grpId="0"/>
      <p:bldP spid="10" grpId="0" animBg="1"/>
      <p:bldP spid="12" grpId="0"/>
      <p:bldP spid="16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503238" y="-1359930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722939" y="1601308"/>
            <a:ext cx="4019913" cy="4019913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6379" y="1553179"/>
            <a:ext cx="153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336536" y="176509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396881" y="1527174"/>
            <a:ext cx="2822874" cy="3206949"/>
          </a:xfrm>
        </p:spPr>
        <p:txBody>
          <a:bodyPr/>
          <a:lstStyle/>
          <a:p>
            <a:r>
              <a:rPr lang="ru-RU" dirty="0"/>
              <a:t>Селското стопанство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хранително-вкусовата промишленост осигуряват </a:t>
            </a:r>
            <a:r>
              <a:rPr lang="ru-RU" b="1" dirty="0"/>
              <a:t>44 млн. работни </a:t>
            </a:r>
            <a:r>
              <a:rPr lang="ru-RU" dirty="0"/>
              <a:t>места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7</a:t>
            </a:r>
            <a:r>
              <a:rPr lang="en-GB" dirty="0"/>
              <a:t> </a:t>
            </a:r>
            <a:r>
              <a:rPr lang="ru-RU" dirty="0" smtClean="0"/>
              <a:t>% </a:t>
            </a:r>
            <a:r>
              <a:rPr lang="ru-RU" dirty="0"/>
              <a:t>от брутния вътрешен продукт на </a:t>
            </a:r>
            <a:r>
              <a:rPr lang="ru-RU" dirty="0" smtClean="0"/>
              <a:t>ЕС.</a:t>
            </a:r>
            <a:endParaRPr lang="fr-BE" dirty="0" smtClean="0"/>
          </a:p>
          <a:p>
            <a:r>
              <a:rPr lang="bg-BG" dirty="0" smtClean="0"/>
              <a:t>В ЕС има о</a:t>
            </a:r>
            <a:r>
              <a:rPr lang="ru-RU" dirty="0" smtClean="0"/>
              <a:t>коло 11 милиона </a:t>
            </a:r>
            <a:r>
              <a:rPr lang="ru-RU" dirty="0" err="1" smtClean="0"/>
              <a:t>селски</a:t>
            </a:r>
            <a:r>
              <a:rPr lang="ru-RU" dirty="0" smtClean="0"/>
              <a:t> </a:t>
            </a:r>
            <a:r>
              <a:rPr lang="ru-RU" dirty="0" err="1" smtClean="0"/>
              <a:t>стопанства</a:t>
            </a:r>
            <a:r>
              <a:rPr lang="ru-RU" dirty="0" smtClean="0"/>
              <a:t>, в които са заети около </a:t>
            </a:r>
            <a:r>
              <a:rPr lang="ru-RU" b="1" dirty="0" smtClean="0"/>
              <a:t>22 милиона земеделски стопани и наети работници</a:t>
            </a:r>
            <a:r>
              <a:rPr lang="fr-BE" b="1" dirty="0" smtClean="0"/>
              <a:t>.</a:t>
            </a:r>
            <a:endParaRPr lang="en-US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9476" y="2941867"/>
            <a:ext cx="1765079" cy="2704762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 bwMode="gray">
          <a:xfrm>
            <a:off x="2396881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z-Cyrl-AZ" dirty="0"/>
              <a:t>Знаете ли, че…?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14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az-Cyrl-AZ" dirty="0"/>
              <a:t>Въпроси</a:t>
            </a:r>
            <a:endParaRPr lang="fr-BE" dirty="0"/>
          </a:p>
        </p:txBody>
      </p:sp>
      <p:sp>
        <p:nvSpPr>
          <p:cNvPr id="10" name="Oval 9"/>
          <p:cNvSpPr/>
          <p:nvPr/>
        </p:nvSpPr>
        <p:spPr bwMode="gray">
          <a:xfrm>
            <a:off x="178197" y="182431"/>
            <a:ext cx="2307746" cy="230774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360628" y="697231"/>
            <a:ext cx="19428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Колко тона хранителни отпадъци се изхвърлят в ЕС всяка година?</a:t>
            </a:r>
            <a:endParaRPr lang="en-US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 bwMode="gray">
          <a:xfrm>
            <a:off x="1075693" y="2847628"/>
            <a:ext cx="1950714" cy="19507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4" name="Rectangle 13"/>
          <p:cNvSpPr/>
          <p:nvPr/>
        </p:nvSpPr>
        <p:spPr bwMode="gray">
          <a:xfrm>
            <a:off x="1177067" y="3158505"/>
            <a:ext cx="174796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Колко са селските стопани в ЕС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ru-RU" sz="1800" dirty="0" smtClean="0">
                <a:solidFill>
                  <a:srgbClr val="54C0D4">
                    <a:lumMod val="50000"/>
                  </a:srgbClr>
                </a:solidFill>
              </a:rPr>
              <a:t>на </a:t>
            </a: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възраст до 35 години?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7" name="Oval 16"/>
          <p:cNvSpPr/>
          <p:nvPr/>
        </p:nvSpPr>
        <p:spPr bwMode="gray">
          <a:xfrm>
            <a:off x="4752606" y="1008161"/>
            <a:ext cx="2638464" cy="263846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8" name="Rectangle 17"/>
          <p:cNvSpPr/>
          <p:nvPr/>
        </p:nvSpPr>
        <p:spPr bwMode="gray">
          <a:xfrm>
            <a:off x="4910772" y="1533330"/>
            <a:ext cx="232213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Защо е важно селските стопани да произвеждат повече с </a:t>
            </a:r>
            <a:r>
              <a:rPr lang="ru-RU" sz="1800" dirty="0" err="1" smtClean="0">
                <a:solidFill>
                  <a:srgbClr val="54C0D4">
                    <a:lumMod val="50000"/>
                  </a:srgbClr>
                </a:solidFill>
              </a:rPr>
              <a:t>по-малко</a:t>
            </a:r>
            <a:r>
              <a:rPr lang="ru-RU" sz="1800" dirty="0" smtClean="0">
                <a:solidFill>
                  <a:srgbClr val="54C0D4">
                    <a:lumMod val="50000"/>
                  </a:srgbClr>
                </a:solidFill>
              </a:rPr>
              <a:t> </a:t>
            </a: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разходи (на вода, на енергия, на торове)?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9" name="Oval 18"/>
          <p:cNvSpPr/>
          <p:nvPr/>
        </p:nvSpPr>
        <p:spPr bwMode="gray">
          <a:xfrm>
            <a:off x="3448956" y="3646625"/>
            <a:ext cx="1950714" cy="19507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Rectangle 19"/>
          <p:cNvSpPr/>
          <p:nvPr/>
        </p:nvSpPr>
        <p:spPr bwMode="gray">
          <a:xfrm>
            <a:off x="3448956" y="4077218"/>
            <a:ext cx="195071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Кои са трите </a:t>
            </a:r>
            <a: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fr-BE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ru-RU" sz="1800" dirty="0" smtClean="0">
                <a:solidFill>
                  <a:srgbClr val="54C0D4">
                    <a:lumMod val="50000"/>
                  </a:srgbClr>
                </a:solidFill>
              </a:rPr>
              <a:t>роли </a:t>
            </a: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на селските стопани?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21" name="Oval 20"/>
          <p:cNvSpPr/>
          <p:nvPr/>
        </p:nvSpPr>
        <p:spPr bwMode="gray">
          <a:xfrm>
            <a:off x="6665057" y="2750286"/>
            <a:ext cx="2843016" cy="284301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Rectangle 21"/>
          <p:cNvSpPr/>
          <p:nvPr/>
        </p:nvSpPr>
        <p:spPr bwMode="gray">
          <a:xfrm>
            <a:off x="6990347" y="3364445"/>
            <a:ext cx="212316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Какъв е </a:t>
            </a:r>
            <a:r>
              <a:rPr lang="ru-RU" sz="1800" dirty="0" err="1" smtClean="0">
                <a:solidFill>
                  <a:srgbClr val="54C0D4">
                    <a:lumMod val="50000"/>
                  </a:srgbClr>
                </a:solidFill>
              </a:rPr>
              <a:t>приносът</a:t>
            </a:r>
            <a:r>
              <a:rPr lang="ru-RU" sz="1800" dirty="0" smtClean="0">
                <a:solidFill>
                  <a:srgbClr val="54C0D4">
                    <a:lumMod val="50000"/>
                  </a:srgbClr>
                </a:solidFill>
              </a:rPr>
              <a:t> </a:t>
            </a:r>
            <a:r>
              <a:rPr lang="ru-RU" sz="1800" dirty="0">
                <a:solidFill>
                  <a:srgbClr val="54C0D4">
                    <a:lumMod val="50000"/>
                  </a:srgbClr>
                </a:solidFill>
              </a:rPr>
              <a:t>на земеделците за обществото, освен хранителните продуктите, които произвеждат?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gray">
          <a:xfrm>
            <a:off x="2185844" y="1001487"/>
            <a:ext cx="2632341" cy="1105990"/>
          </a:xfrm>
        </p:spPr>
        <p:txBody>
          <a:bodyPr>
            <a:normAutofit fontScale="90000"/>
          </a:bodyPr>
          <a:lstStyle/>
          <a:p>
            <a:r>
              <a:rPr lang="az-Cyrl-AZ" dirty="0"/>
              <a:t>Научете повече</a:t>
            </a:r>
            <a:endParaRPr lang="fr-B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 bwMode="gray">
          <a:xfrm>
            <a:off x="3788721" y="1801685"/>
            <a:ext cx="1563628" cy="265109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Генерална дирекция „Земеделие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развитие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на селските</a:t>
            </a:r>
            <a:r>
              <a:rPr lang="fr-BE" dirty="0" smtClean="0"/>
              <a:t> </a:t>
            </a:r>
            <a:r>
              <a:rPr lang="ru-RU" dirty="0" smtClean="0"/>
              <a:t>райони</a:t>
            </a:r>
            <a:r>
              <a:rPr lang="ru-RU" dirty="0"/>
              <a:t>“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ec.europa.eu/agriculture/</a:t>
            </a:r>
            <a:endParaRPr lang="bg-BG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index_bg.htm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352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2475817" y="-716182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3383756" cy="3263504"/>
          </a:xfrm>
          <a:ln>
            <a:noFill/>
          </a:ln>
        </p:spPr>
        <p:txBody>
          <a:bodyPr>
            <a:normAutofit/>
          </a:bodyPr>
          <a:lstStyle/>
          <a:p>
            <a:r>
              <a:rPr lang="az-Cyrl-AZ" dirty="0"/>
              <a:t>ЕС подпомага земеделците </a:t>
            </a:r>
            <a:r>
              <a:rPr lang="az-Cyrl-AZ" dirty="0" smtClean="0"/>
              <a:t>да: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err="1"/>
              <a:t>п</a:t>
            </a:r>
            <a:r>
              <a:rPr lang="ru-RU" dirty="0" err="1" smtClean="0"/>
              <a:t>роизвеждат</a:t>
            </a:r>
            <a:r>
              <a:rPr lang="ru-RU" dirty="0" smtClean="0"/>
              <a:t> </a:t>
            </a:r>
            <a:r>
              <a:rPr lang="ru-RU" dirty="0"/>
              <a:t>екологично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чисти </a:t>
            </a:r>
            <a:r>
              <a:rPr lang="ru-RU" dirty="0"/>
              <a:t>и висококачествени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b="1" dirty="0" err="1" smtClean="0"/>
              <a:t>продукти</a:t>
            </a:r>
            <a:r>
              <a:rPr lang="ru-RU" dirty="0" smtClean="0"/>
              <a:t>;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az-Cyrl-AZ" dirty="0"/>
              <a:t>о</a:t>
            </a:r>
            <a:r>
              <a:rPr lang="az-Cyrl-AZ" dirty="0" smtClean="0"/>
              <a:t>пазват </a:t>
            </a:r>
            <a:r>
              <a:rPr lang="az-Cyrl-AZ" b="1" dirty="0"/>
              <a:t>околната </a:t>
            </a:r>
            <a:r>
              <a:rPr lang="az-Cyrl-AZ" b="1" dirty="0" smtClean="0"/>
              <a:t>среда</a:t>
            </a:r>
            <a:r>
              <a:rPr lang="az-Cyrl-AZ" dirty="0" smtClean="0"/>
              <a:t>;</a:t>
            </a:r>
            <a:endParaRPr lang="fr-BE" dirty="0" smtClean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az-Cyrl-AZ" dirty="0"/>
              <a:t>р</a:t>
            </a:r>
            <a:r>
              <a:rPr lang="az-Cyrl-AZ" dirty="0" smtClean="0"/>
              <a:t>азвиват </a:t>
            </a:r>
            <a:r>
              <a:rPr lang="az-Cyrl-AZ" b="1" dirty="0"/>
              <a:t>селските </a:t>
            </a:r>
            <a:r>
              <a:rPr lang="az-Cyrl-AZ" b="1" dirty="0" smtClean="0"/>
              <a:t>райони</a:t>
            </a:r>
            <a:r>
              <a:rPr lang="az-Cyrl-AZ" dirty="0" smtClean="0"/>
              <a:t>.</a:t>
            </a:r>
            <a:endParaRPr lang="en-IE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-1306163"/>
            <a:ext cx="1141556" cy="114155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3"/>
          <p:cNvSpPr txBox="1">
            <a:spLocks/>
          </p:cNvSpPr>
          <p:nvPr/>
        </p:nvSpPr>
        <p:spPr bwMode="gray">
          <a:xfrm>
            <a:off x="503238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az-Cyrl-AZ" dirty="0"/>
              <a:t>Знаете ли, че…?</a:t>
            </a:r>
            <a:endParaRPr lang="fr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3463" y="2901098"/>
            <a:ext cx="176507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062 C 0.12552 -0.0034 0.23194 0.08765 0.30017 0.2537 C 0.40104 0.55555 0.36423 0.69197 0.34965 0.82592 C 0.34965 0.82654 0.31857 0.94259 0.31857 0.9429 " pathEditMode="fixed" rAng="0" ptsTypes="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470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gray">
          <a:xfrm>
            <a:off x="5558075" y="-1233235"/>
            <a:ext cx="5228749" cy="5228749"/>
          </a:xfrm>
          <a:prstGeom prst="ellipse">
            <a:avLst/>
          </a:prstGeom>
          <a:solidFill>
            <a:srgbClr val="FEFDE6"/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97832" y="1556570"/>
            <a:ext cx="3743825" cy="374382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8"/>
          <p:cNvSpPr txBox="1">
            <a:spLocks/>
          </p:cNvSpPr>
          <p:nvPr/>
        </p:nvSpPr>
        <p:spPr bwMode="gray">
          <a:xfrm>
            <a:off x="503238" y="386968"/>
            <a:ext cx="4100285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се запознаем с Иван и Мария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gray">
          <a:xfrm>
            <a:off x="6141657" y="303053"/>
            <a:ext cx="3002343" cy="2386983"/>
          </a:xfrm>
        </p:spPr>
        <p:txBody>
          <a:bodyPr>
            <a:noAutofit/>
          </a:bodyPr>
          <a:lstStyle/>
          <a:p>
            <a:r>
              <a:rPr lang="ru-RU" dirty="0"/>
              <a:t>Иван и Мария се грижат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за </a:t>
            </a:r>
            <a:r>
              <a:rPr lang="ru-RU" dirty="0"/>
              <a:t>стопанство от </a:t>
            </a:r>
            <a:r>
              <a:rPr lang="ru-RU" b="1" dirty="0"/>
              <a:t>12 </a:t>
            </a:r>
            <a:r>
              <a:rPr lang="ru-RU" b="1" dirty="0" smtClean="0"/>
              <a:t>хектара</a:t>
            </a:r>
            <a:r>
              <a:rPr lang="fr-BE" b="1" dirty="0" smtClean="0"/>
              <a:t> </a:t>
            </a:r>
            <a:r>
              <a:rPr lang="ru-RU" dirty="0" smtClean="0"/>
              <a:t>(приблизително </a:t>
            </a:r>
            <a:r>
              <a:rPr lang="ru-RU" dirty="0"/>
              <a:t>20 футболни игрища по площ). </a:t>
            </a:r>
          </a:p>
          <a:p>
            <a:r>
              <a:rPr lang="ru-RU" dirty="0"/>
              <a:t>Това е </a:t>
            </a:r>
            <a:r>
              <a:rPr lang="ru-RU" b="1" dirty="0"/>
              <a:t>средният размер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ru-RU" b="1" dirty="0" smtClean="0"/>
              <a:t>на </a:t>
            </a:r>
            <a:r>
              <a:rPr lang="ru-RU" b="1" dirty="0"/>
              <a:t>селско стопанство в ЕС. </a:t>
            </a:r>
          </a:p>
          <a:p>
            <a:r>
              <a:rPr lang="ru-RU" dirty="0"/>
              <a:t>Те отглеждат </a:t>
            </a:r>
            <a:r>
              <a:rPr lang="ru-RU" b="1" dirty="0"/>
              <a:t>житни култури </a:t>
            </a:r>
            <a:r>
              <a:rPr lang="ru-RU" dirty="0"/>
              <a:t>и </a:t>
            </a:r>
            <a:r>
              <a:rPr lang="ru-RU" b="1" dirty="0"/>
              <a:t>овце</a:t>
            </a:r>
            <a:r>
              <a:rPr lang="ru-RU" dirty="0"/>
              <a:t> и произвеждат овче </a:t>
            </a:r>
            <a:r>
              <a:rPr lang="ru-RU" b="1" dirty="0"/>
              <a:t>сирене</a:t>
            </a:r>
            <a:r>
              <a:rPr lang="ru-RU" dirty="0" smtClean="0"/>
              <a:t>.</a:t>
            </a:r>
            <a:endParaRPr lang="fr-BE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660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 bwMode="gray">
          <a:xfrm>
            <a:off x="-933613" y="1579219"/>
            <a:ext cx="6933781" cy="693378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503238" y="386683"/>
            <a:ext cx="8279670" cy="114049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здравословна, безопасна и питателна храна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292035" y="3192142"/>
            <a:ext cx="3961905" cy="185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13471" y="1719424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07117" y="3192142"/>
            <a:ext cx="14400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200763" y="1719424"/>
            <a:ext cx="1440000" cy="1440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gray">
          <a:xfrm>
            <a:off x="1083786" y="1957659"/>
            <a:ext cx="4571054" cy="2796400"/>
          </a:xfrm>
        </p:spPr>
        <p:txBody>
          <a:bodyPr/>
          <a:lstStyle/>
          <a:p>
            <a:pPr lvl="0"/>
            <a:r>
              <a:rPr lang="ru-RU" dirty="0"/>
              <a:t>В ЕС се произвеждат огромни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количества </a:t>
            </a:r>
            <a:r>
              <a:rPr lang="ru-RU" b="1" dirty="0"/>
              <a:t>храни и </a:t>
            </a:r>
            <a:r>
              <a:rPr lang="ru-RU" b="1" dirty="0" smtClean="0"/>
              <a:t>напитки</a:t>
            </a:r>
            <a:r>
              <a:rPr lang="fr-BE" dirty="0" smtClean="0"/>
              <a:t>.</a:t>
            </a:r>
            <a:endParaRPr lang="en-US" b="1" dirty="0" smtClean="0"/>
          </a:p>
          <a:p>
            <a:pPr lvl="0"/>
            <a:r>
              <a:rPr lang="ru-RU" dirty="0"/>
              <a:t>Всяка година селските стопани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в </a:t>
            </a:r>
            <a:r>
              <a:rPr lang="ru-RU" dirty="0"/>
              <a:t>ЕС </a:t>
            </a:r>
            <a:r>
              <a:rPr lang="ru-RU" dirty="0" smtClean="0"/>
              <a:t>произвеждат</a:t>
            </a:r>
            <a:endParaRPr lang="en-US" dirty="0" smtClean="0"/>
          </a:p>
          <a:p>
            <a:pPr marL="285750" lvl="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az-Cyrl-AZ" dirty="0"/>
              <a:t>10 млн. </a:t>
            </a:r>
            <a:r>
              <a:rPr lang="az-Cyrl-AZ" dirty="0" smtClean="0"/>
              <a:t>тона </a:t>
            </a:r>
            <a:r>
              <a:rPr lang="az-Cyrl-AZ" b="1" dirty="0"/>
              <a:t>ябълки</a:t>
            </a:r>
            <a:r>
              <a:rPr lang="en-US" dirty="0" smtClean="0"/>
              <a:t>,</a:t>
            </a:r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140 млн. тона </a:t>
            </a:r>
            <a:r>
              <a:rPr lang="ru-RU" b="1" dirty="0"/>
              <a:t>мляко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300 млн. тона </a:t>
            </a:r>
            <a:r>
              <a:rPr lang="ru-RU" b="1" dirty="0"/>
              <a:t>зърнени </a:t>
            </a:r>
            <a:r>
              <a:rPr lang="ru-RU" dirty="0" smtClean="0"/>
              <a:t>храни</a:t>
            </a:r>
            <a:r>
              <a:rPr lang="fr-B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49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gray">
          <a:xfrm>
            <a:off x="3777916" y="2228784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7326" y="1527175"/>
            <a:ext cx="2880000" cy="288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-1846193" y="1683187"/>
            <a:ext cx="2085091" cy="3270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32833" y="386968"/>
            <a:ext cx="6742159" cy="99417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на здравословна, безопасна </a:t>
            </a:r>
            <a: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питателна храна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08619" y="3007570"/>
            <a:ext cx="3855449" cy="1726554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Пътят</a:t>
            </a:r>
            <a:r>
              <a:rPr lang="ru-RU" dirty="0" smtClean="0"/>
              <a:t> на </a:t>
            </a:r>
            <a:r>
              <a:rPr lang="ru-RU" dirty="0" err="1" smtClean="0"/>
              <a:t>храната</a:t>
            </a:r>
            <a:r>
              <a:rPr lang="ru-RU" dirty="0" smtClean="0"/>
              <a:t> </a:t>
            </a:r>
            <a:r>
              <a:rPr lang="ru-RU" dirty="0"/>
              <a:t>от стопанството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до </a:t>
            </a:r>
            <a:r>
              <a:rPr lang="ru-RU" dirty="0"/>
              <a:t>трапезата е </a:t>
            </a:r>
            <a:r>
              <a:rPr lang="ru-RU" b="1" dirty="0" smtClean="0"/>
              <a:t>комплексен </a:t>
            </a:r>
            <a:r>
              <a:rPr lang="ru-RU" b="1" dirty="0" err="1" smtClean="0"/>
              <a:t>процес</a:t>
            </a:r>
            <a:r>
              <a:rPr lang="en-US" dirty="0" smtClean="0"/>
              <a:t>. </a:t>
            </a:r>
          </a:p>
          <a:p>
            <a:r>
              <a:rPr lang="ru-RU" dirty="0"/>
              <a:t>Благодарение на селските стопани ние разполагаме </a:t>
            </a:r>
            <a:r>
              <a:rPr lang="ru-RU" dirty="0" smtClean="0"/>
              <a:t>с </a:t>
            </a:r>
            <a:r>
              <a:rPr lang="ru-RU" b="1" dirty="0" smtClean="0"/>
              <a:t>безопасна и висококачествена храна с проследим произход , произведена по устойчиви методи.</a:t>
            </a:r>
            <a:endParaRPr lang="en-US" b="1" dirty="0" smtClean="0"/>
          </a:p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7787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284E-6 L 0.04393 0.07037 L 0.07309 0.03858 L 0.10504 0.08642 L 0.12431 0.05463 L 0.15608 0.12531 C 0.16007 0.12377 0.16407 0.12346 0.16771 0.12068 C 0.16927 0.11945 0.17049 0.11389 0.17049 0.1142 L 0.2165 0.08642 L 0.23316 0.13426 L 0.24601 0.10463 L 0.29479 0.14136 L 0.32431 0.1071 L 0.36407 0.12747 L 0.37431 0.11605 L 0.38959 0.10463 L 0.43195 0.13673 L 0.45504 0.10247 L 0.47934 0.11605 L 0.51528 0.07284 L 0.52934 0.08889 L 0.5474 0.04537 L 0.5474 0.04568 " pathEditMode="relative" rAng="0" ptsTypes="AAAAAAAAAAAAAAAAAAAAA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/>
          <p:cNvSpPr/>
          <p:nvPr/>
        </p:nvSpPr>
        <p:spPr bwMode="gray">
          <a:xfrm>
            <a:off x="-803522" y="-1692769"/>
            <a:ext cx="5709144" cy="57091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4068763" cy="994172"/>
          </a:xfrm>
        </p:spPr>
        <p:txBody>
          <a:bodyPr/>
          <a:lstStyle/>
          <a:p>
            <a:pPr marL="447675" indent="-447675"/>
            <a:r>
              <a:rPr lang="en-US" sz="3600" dirty="0" smtClean="0"/>
              <a:t>1. </a:t>
            </a:r>
            <a:r>
              <a:rPr lang="az-Cyrl-AZ" sz="3600" dirty="0" smtClean="0"/>
              <a:t>Висококачествена </a:t>
            </a:r>
            <a:r>
              <a:rPr lang="az-Cyrl-AZ" sz="3600" dirty="0"/>
              <a:t>храна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535801"/>
            <a:ext cx="3748721" cy="1916027"/>
          </a:xfrm>
        </p:spPr>
        <p:txBody>
          <a:bodyPr/>
          <a:lstStyle/>
          <a:p>
            <a:r>
              <a:rPr lang="ru-RU" dirty="0"/>
              <a:t>Овцете на Иван и Мария пасат на открито и се хранят с трева, която им е необходима, за да са здрави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и </a:t>
            </a:r>
            <a:r>
              <a:rPr lang="ru-RU" dirty="0"/>
              <a:t>да </a:t>
            </a:r>
            <a:r>
              <a:rPr lang="ru-RU" dirty="0" smtClean="0"/>
              <a:t>дават</a:t>
            </a:r>
            <a:r>
              <a:rPr lang="fr-BE" dirty="0" smtClean="0"/>
              <a:t> </a:t>
            </a:r>
            <a:r>
              <a:rPr lang="ru-RU" b="1" dirty="0" smtClean="0"/>
              <a:t>висококачествено </a:t>
            </a:r>
            <a:r>
              <a:rPr lang="ru-RU" b="1" dirty="0"/>
              <a:t>мляко</a:t>
            </a:r>
            <a:r>
              <a:rPr lang="ru-RU" dirty="0" smtClean="0"/>
              <a:t>.</a:t>
            </a:r>
            <a:endParaRPr lang="en-US" b="1" dirty="0" smtClean="0"/>
          </a:p>
          <a:p>
            <a:r>
              <a:rPr lang="ru-RU" dirty="0"/>
              <a:t>От млякото се </a:t>
            </a:r>
            <a:r>
              <a:rPr lang="ru-RU" b="1" dirty="0"/>
              <a:t>произвежда сирене</a:t>
            </a:r>
            <a:r>
              <a:rPr lang="ru-RU" dirty="0" smtClean="0"/>
              <a:t>.</a:t>
            </a:r>
            <a:endParaRPr lang="fr-BE" b="1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13" name="Curved Down Arrow 12"/>
          <p:cNvSpPr/>
          <p:nvPr/>
        </p:nvSpPr>
        <p:spPr bwMode="gray">
          <a:xfrm rot="1800000">
            <a:off x="6586771" y="1995018"/>
            <a:ext cx="2167851" cy="1303971"/>
          </a:xfrm>
          <a:prstGeom prst="curved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69324" y="1677238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rved Down Arrow 11"/>
          <p:cNvSpPr/>
          <p:nvPr/>
        </p:nvSpPr>
        <p:spPr bwMode="gray">
          <a:xfrm rot="19238018">
            <a:off x="4310023" y="1418299"/>
            <a:ext cx="2167851" cy="1303971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  <p:bldP spid="1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495481" y="1527175"/>
            <a:ext cx="4526914" cy="45269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6" y="233057"/>
            <a:ext cx="7669214" cy="994172"/>
          </a:xfrm>
        </p:spPr>
        <p:txBody>
          <a:bodyPr/>
          <a:lstStyle/>
          <a:p>
            <a:pPr marL="630238" indent="-630238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az-Cyrl-A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Висококачествена </a:t>
            </a:r>
            <a:r>
              <a:rPr lang="az-Cyrl-A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храна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7" y="2066964"/>
            <a:ext cx="3391036" cy="3124690"/>
          </a:xfrm>
        </p:spPr>
        <p:txBody>
          <a:bodyPr/>
          <a:lstStyle/>
          <a:p>
            <a:r>
              <a:rPr lang="ru-RU" dirty="0"/>
              <a:t>Тяхното сирене носи </a:t>
            </a:r>
            <a:r>
              <a:rPr lang="ru-RU" b="1" dirty="0"/>
              <a:t>означението на ЕС за биологично произведена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ru-RU" b="1" dirty="0" smtClean="0"/>
              <a:t>храна </a:t>
            </a:r>
            <a:r>
              <a:rPr lang="en-US" dirty="0"/>
              <a:t>–</a:t>
            </a:r>
            <a:r>
              <a:rPr lang="ru-RU" dirty="0" smtClean="0"/>
              <a:t> </a:t>
            </a:r>
            <a:r>
              <a:rPr lang="ru-RU" dirty="0"/>
              <a:t>при производството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са </a:t>
            </a:r>
            <a:r>
              <a:rPr lang="ru-RU" dirty="0"/>
              <a:t>спазвани строги правила, например за опазване на околната среда и хуманно отношение към животните</a:t>
            </a:r>
            <a:r>
              <a:rPr lang="ru-RU" dirty="0" smtClean="0"/>
              <a:t>.</a:t>
            </a:r>
            <a:endParaRPr lang="en-US" dirty="0"/>
          </a:p>
          <a:p>
            <a:r>
              <a:rPr lang="ru-RU" dirty="0"/>
              <a:t>Стопанството им се проверява всяка година, за да е сигурно,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ru-RU" dirty="0" smtClean="0"/>
              <a:t>че </a:t>
            </a:r>
            <a:r>
              <a:rPr lang="ru-RU" b="1" dirty="0"/>
              <a:t>правилата се спазват</a:t>
            </a:r>
            <a:r>
              <a:rPr lang="ru-RU" dirty="0" smtClean="0"/>
              <a:t>.</a:t>
            </a:r>
            <a:endParaRPr lang="en-US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20763" y="1527175"/>
            <a:ext cx="1620000" cy="1079578"/>
          </a:xfrm>
          <a:prstGeom prst="rect">
            <a:avLst/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7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AGRI Teachers">
      <a:dk1>
        <a:srgbClr val="3A3838"/>
      </a:dk1>
      <a:lt1>
        <a:srgbClr val="FEFDE6"/>
      </a:lt1>
      <a:dk2>
        <a:srgbClr val="54C0D4"/>
      </a:dk2>
      <a:lt2>
        <a:srgbClr val="B5B5B5"/>
      </a:lt2>
      <a:accent1>
        <a:srgbClr val="E5601C"/>
      </a:accent1>
      <a:accent2>
        <a:srgbClr val="EBB904"/>
      </a:accent2>
      <a:accent3>
        <a:srgbClr val="A1C925"/>
      </a:accent3>
      <a:accent4>
        <a:srgbClr val="C82226"/>
      </a:accent4>
      <a:accent5>
        <a:srgbClr val="52B129"/>
      </a:accent5>
      <a:accent6>
        <a:srgbClr val="003E91"/>
      </a:accent6>
      <a:hlink>
        <a:srgbClr val="885B42"/>
      </a:hlink>
      <a:folHlink>
        <a:srgbClr val="C0701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639</Words>
  <Application>Microsoft Office PowerPoint</Application>
  <PresentationFormat>On-screen Show (16:9)</PresentationFormat>
  <Paragraphs>129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Verdana</vt:lpstr>
      <vt:lpstr>Office Theme</vt:lpstr>
      <vt:lpstr>Селското  стопанство: в основата  на нашия живот</vt:lpstr>
      <vt:lpstr>Знаете ли, че…?</vt:lpstr>
      <vt:lpstr>PowerPoint Presentation</vt:lpstr>
      <vt:lpstr>PowerPoint Presentation</vt:lpstr>
      <vt:lpstr>PowerPoint Presentation</vt:lpstr>
      <vt:lpstr>Производство на здравословна, безопасна и питателна храна</vt:lpstr>
      <vt:lpstr>Производство на здравословна, безопасна  и питателна храна</vt:lpstr>
      <vt:lpstr>1. Висококачествена храна</vt:lpstr>
      <vt:lpstr>1. Висококачествена храна</vt:lpstr>
      <vt:lpstr>2. Проследима храна – от стопанството до трапезата</vt:lpstr>
      <vt:lpstr>2. Проследима храна – от стопанството до трапезата</vt:lpstr>
      <vt:lpstr>Грижа за околната среда</vt:lpstr>
      <vt:lpstr>1. Устойчиво селскостопанско производство – с мисъл  за бъдещите поколения</vt:lpstr>
      <vt:lpstr>1. Устойчиво селскостопанско производство – с мисъл  за бъдещите поколения</vt:lpstr>
      <vt:lpstr>2. Запазване на биоразнообразието</vt:lpstr>
      <vt:lpstr>2. Запазване на биоразнообразието</vt:lpstr>
      <vt:lpstr>3. Мерки за смекчаване  на последствията от изменението на климата</vt:lpstr>
      <vt:lpstr>3. Мерки за смекчаване  на последствията от изменението на климата</vt:lpstr>
      <vt:lpstr>4. Мерки срещу разхищаването на храна</vt:lpstr>
      <vt:lpstr>4. Мерки срещу разхищаването на храна</vt:lpstr>
      <vt:lpstr>Развитие на селските райони</vt:lpstr>
      <vt:lpstr>1. Нови хоризонти – нови възможности</vt:lpstr>
      <vt:lpstr>1. Нови хоризонти – нови възможности</vt:lpstr>
      <vt:lpstr>2. Бъдещето на селското стопанство</vt:lpstr>
      <vt:lpstr>2. Бъдещето на селското стопанство</vt:lpstr>
      <vt:lpstr>3. Селското стопанство през ХХІ век</vt:lpstr>
      <vt:lpstr>Заключение</vt:lpstr>
      <vt:lpstr>Заключение</vt:lpstr>
      <vt:lpstr>Въпроси</vt:lpstr>
      <vt:lpstr>Въпроси</vt:lpstr>
      <vt:lpstr>Научете повече</vt:lpstr>
    </vt:vector>
  </TitlesOfParts>
  <Company>Windows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 of a farmer</dc:title>
  <dc:creator>Tapper, Elizabeth</dc:creator>
  <cp:lastModifiedBy>Kathy Lecocq</cp:lastModifiedBy>
  <cp:revision>238</cp:revision>
  <dcterms:created xsi:type="dcterms:W3CDTF">2015-07-16T12:36:05Z</dcterms:created>
  <dcterms:modified xsi:type="dcterms:W3CDTF">2016-09-16T07:48:08Z</dcterms:modified>
</cp:coreProperties>
</file>